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9756775" cx="129936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99">
          <p15:clr>
            <a:srgbClr val="A4A3A4"/>
          </p15:clr>
        </p15:guide>
        <p15:guide id="2" pos="781">
          <p15:clr>
            <a:srgbClr val="A4A3A4"/>
          </p15:clr>
        </p15:guide>
        <p15:guide id="3" orient="horz" pos="22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99" orient="horz"/>
        <p:guide pos="781"/>
        <p:guide pos="225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4775" y="1143000"/>
            <a:ext cx="4108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fc430421_0_36: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37fc430421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0" name="Google Shape;100;g37fc430421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08f066833_0_17: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08f066833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sz="1400"/>
          </a:p>
        </p:txBody>
      </p:sp>
      <p:sp>
        <p:nvSpPr>
          <p:cNvPr id="161" name="Google Shape;161;g1108f066833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fcd2093314_0_10: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fcd2093314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fcd2093314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fcd2093314_0_17: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fcd2093314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fcd2093314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cd2093314_0_23: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fcd2093314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1fcd2093314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fcd2093314_0_39: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fcd2093314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1fcd2093314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fcd2093314_0_49: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fcd2093314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1fcd2093314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fcd2093314_0_30: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fcd2093314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are the misconceptions and </a:t>
            </a:r>
            <a:r>
              <a:rPr lang="en-US"/>
              <a:t>common</a:t>
            </a:r>
            <a:r>
              <a:rPr lang="en-US"/>
              <a:t> difficulties with 2.2.3.3? What examples can use to </a:t>
            </a:r>
            <a:r>
              <a:rPr lang="en-US"/>
              <a:t>remedy</a:t>
            </a:r>
            <a:r>
              <a:rPr lang="en-US"/>
              <a:t> these?</a:t>
            </a:r>
            <a:endParaRPr/>
          </a:p>
        </p:txBody>
      </p:sp>
      <p:sp>
        <p:nvSpPr>
          <p:cNvPr id="209" name="Google Shape;209;g1fcd2093314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fcd2093314_0_0: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fcd209331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From page 157</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Example 1, the use of a spider diagram constructed according to given rules gives students an opportunity to understand the impact of making a change to an equation while maintaining the equilibrium. This is not intended to be an efficient strategy for solving equations; rather the intention is to offer insight into the structures that underpin the process of ‘performing the same operation on each side’. </a:t>
            </a:r>
            <a:r>
              <a:rPr b="1" lang="en-US" sz="1100">
                <a:latin typeface="Arial"/>
                <a:ea typeface="Arial"/>
                <a:cs typeface="Arial"/>
                <a:sym typeface="Arial"/>
              </a:rPr>
              <a:t>A key realisation is that every equation in the diagram has the same solution since each change that has been made maintains the equilibrium.</a:t>
            </a:r>
            <a:endParaRPr b="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sz="1400"/>
          </a:p>
        </p:txBody>
      </p:sp>
      <p:sp>
        <p:nvSpPr>
          <p:cNvPr id="218" name="Google Shape;218;g1fcd209331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fcd2093314_0_56: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fcd2093314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Example 2 considers how to correctly transform equations whilst maintaining equality. There are only two equations here that are not a correct transformation of the given equation – parts c and g. Some of the transformations offered – parts d and h – have not been simplified, and this may be a useful discussion point for students. Although the intention of this task is not to focus on processes for solving an equation, a useful prompt might be to ask which of the valid transformations students think moves closer to a solution and why. The two non-examples used in this example are chosen to highlight particular misconceptions. In part c, the ‘x’s have been ‘taken away’ (they have been removed from the equation rather than being subtracted). In part g, the coefficient of the x has been doubled on each side, but the constant term has not been changed.</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26" name="Google Shape;226;g1fcd2093314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cd2093314_0_64: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fcd2093314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Example 3, students are offered a range of correct manipulations, allowing them to focus on making a decision about which manipulations will move them closer to solving the equation. A useful discussion might be had around what transformation has taken place to change the original equation to each of the examples (with the exception of part vii, each example is the result of just one change), but the key idea here is that some of these transformations – parts ii, iii, v, vi and perhaps vii – reduce the number of terms in the equation while maintaining the equality, and so move closer to a solution. This example also offers an opportunity to discuss the order in which equations like this are solved: students will need to decide whether to manipulate the constant terms first; as in parts iii and vi; or to deal with the unknown first, as in parts ii and v.</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34" name="Google Shape;234;g1fcd2093314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6b49ba72d_0_0: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6b49ba72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76b49ba72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08f066833_0_23: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08f066833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much reading do you do with your trainee? What would support you to do more?</a:t>
            </a:r>
            <a:endParaRPr/>
          </a:p>
        </p:txBody>
      </p:sp>
      <p:sp>
        <p:nvSpPr>
          <p:cNvPr id="241" name="Google Shape;241;g1108f066833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dab81bef7c_0_26: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dab81bef7c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1dab81bef7c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08f066833_0_29: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108f066833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t/>
            </a:r>
            <a:endParaRPr/>
          </a:p>
        </p:txBody>
      </p:sp>
      <p:sp>
        <p:nvSpPr>
          <p:cNvPr id="255" name="Google Shape;255;g1108f066833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dab81bef7c_0_14: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dab81bef7c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1dab81bef7c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08f066833_0_41: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108f066833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t/>
            </a:r>
            <a:endParaRPr/>
          </a:p>
        </p:txBody>
      </p:sp>
      <p:sp>
        <p:nvSpPr>
          <p:cNvPr id="269" name="Google Shape;269;g1108f066833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08f066833_0_47: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08f066833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6" name="Google Shape;276;g1108f066833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08f066833_0_53: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08f066833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3" name="Google Shape;283;g1108f066833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6b49ba72d_0_5: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6b49ba72d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t/>
            </a:r>
            <a:endParaRPr/>
          </a:p>
        </p:txBody>
      </p:sp>
      <p:sp>
        <p:nvSpPr>
          <p:cNvPr id="112" name="Google Shape;112;g76b49ba72d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6b49ba72d_0_50: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6b49ba72d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9" name="Google Shape;119;g76b49ba72d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dab81bef7c_0_8: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dab81bef7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6" name="Google Shape;126;g1dab81bef7c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6b49ba72d_0_15: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6b49ba72d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33" name="Google Shape;133;g76b49ba72d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dab81bef7c_0_2: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dab81bef7c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40" name="Google Shape;140;g1dab81bef7c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08f066833_0_5: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08f06683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1108f066833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dab81bef7c_0_20:notes"/>
          <p:cNvSpPr/>
          <p:nvPr>
            <p:ph idx="2" type="sldImg"/>
          </p:nvPr>
        </p:nvSpPr>
        <p:spPr>
          <a:xfrm>
            <a:off x="1374775" y="1143000"/>
            <a:ext cx="41085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dab81bef7c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t/>
            </a:r>
            <a:endParaRPr/>
          </a:p>
        </p:txBody>
      </p:sp>
      <p:sp>
        <p:nvSpPr>
          <p:cNvPr id="154" name="Google Shape;154;g1dab81bef7c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gi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p:cSld name="Presentation 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title"/>
          </p:nvPr>
        </p:nvSpPr>
        <p:spPr>
          <a:xfrm>
            <a:off x="649685" y="4227812"/>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8800"/>
              <a:buFont typeface="Cambria"/>
              <a:buNone/>
              <a:defRPr b="1" i="0" sz="8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TEF Gold logo words transparent.gif" id="14" name="Google Shape;14;p2"/>
          <p:cNvPicPr preferRelativeResize="0"/>
          <p:nvPr/>
        </p:nvPicPr>
        <p:blipFill rotWithShape="1">
          <a:blip r:embed="rId3">
            <a:alphaModFix/>
          </a:blip>
          <a:srcRect b="0" l="0" r="0" t="0"/>
          <a:stretch/>
        </p:blipFill>
        <p:spPr>
          <a:xfrm>
            <a:off x="9942994" y="8821329"/>
            <a:ext cx="2514684" cy="5980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2">
  <p:cSld name="Logo 2">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1"/>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6000"/>
              <a:buFont typeface="Cambria"/>
              <a:buNone/>
              <a:defRPr b="1" i="0" sz="60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1"/>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25303B"/>
              </a:buClr>
              <a:buSzPts val="4000"/>
              <a:buFont typeface="Arial"/>
              <a:buNone/>
              <a:defRPr b="0" i="0" sz="4000" u="none" cap="none" strike="noStrike">
                <a:solidFill>
                  <a:srgbClr val="25303B"/>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55" name="Google Shape;55;p11"/>
          <p:cNvSpPr txBox="1"/>
          <p:nvPr>
            <p:ph idx="2"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56" name="Google Shape;56;p11"/>
          <p:cNvSpPr/>
          <p:nvPr>
            <p:ph idx="3" type="pic"/>
          </p:nvPr>
        </p:nvSpPr>
        <p:spPr>
          <a:xfrm>
            <a:off x="8064501" y="2632075"/>
            <a:ext cx="4345214" cy="5282215"/>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57" name="Google Shape;57;p11"/>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rgbClr val="25303B"/>
              </a:buClr>
              <a:buSzPts val="2560"/>
              <a:buFont typeface="Noto Sans Symbols"/>
              <a:buChar char="▪"/>
              <a:defRPr b="0" i="0" sz="3200" u="none" cap="none" strike="noStrike">
                <a:solidFill>
                  <a:srgbClr val="25303B"/>
                </a:solidFill>
                <a:latin typeface="Calibri"/>
                <a:ea typeface="Calibri"/>
                <a:cs typeface="Calibri"/>
                <a:sym typeface="Calibri"/>
              </a:defRPr>
            </a:lvl1pPr>
            <a:lvl2pPr indent="-431800" lvl="1" marL="914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transparent.gif" id="58" name="Google Shape;58;p11"/>
          <p:cNvPicPr preferRelativeResize="0"/>
          <p:nvPr/>
        </p:nvPicPr>
        <p:blipFill rotWithShape="1">
          <a:blip r:embed="rId3">
            <a:alphaModFix/>
          </a:blip>
          <a:srcRect b="0" l="0" r="0" t="0"/>
          <a:stretch/>
        </p:blipFill>
        <p:spPr>
          <a:xfrm>
            <a:off x="9942994" y="8821329"/>
            <a:ext cx="2514684" cy="5980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1">
  <p:cSld name="Simple 1">
    <p:bg>
      <p:bgPr>
        <a:noFill/>
      </p:bgPr>
    </p:bg>
    <p:spTree>
      <p:nvGrpSpPr>
        <p:cNvPr id="59" name="Shape 59"/>
        <p:cNvGrpSpPr/>
        <p:nvPr/>
      </p:nvGrpSpPr>
      <p:grpSpPr>
        <a:xfrm>
          <a:off x="0" y="0"/>
          <a:ext cx="0" cy="0"/>
          <a:chOff x="0" y="0"/>
          <a:chExt cx="0" cy="0"/>
        </a:xfrm>
      </p:grpSpPr>
      <p:sp>
        <p:nvSpPr>
          <p:cNvPr id="60" name="Google Shape;60;p12"/>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7800"/>
              <a:buFont typeface="Cambria"/>
              <a:buNone/>
              <a:defRPr b="1" i="0" sz="7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12"/>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25303B"/>
              </a:buClr>
              <a:buSzPts val="4800"/>
              <a:buFont typeface="Arial"/>
              <a:buNone/>
              <a:defRPr b="0" i="0" sz="4800" u="none" cap="none" strike="noStrike">
                <a:solidFill>
                  <a:srgbClr val="25303B"/>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2">
  <p:cSld name="Simple 2">
    <p:bg>
      <p:bgPr>
        <a:no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6000"/>
              <a:buFont typeface="Cambria"/>
              <a:buNone/>
              <a:defRPr b="1" i="0" sz="60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3"/>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25303B"/>
              </a:buClr>
              <a:buSzPts val="4000"/>
              <a:buFont typeface="Arial"/>
              <a:buNone/>
              <a:defRPr b="0" i="0" sz="4000" u="none" cap="none" strike="noStrike">
                <a:solidFill>
                  <a:srgbClr val="25303B"/>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65" name="Google Shape;65;p13"/>
          <p:cNvSpPr/>
          <p:nvPr>
            <p:ph idx="2" type="pic"/>
          </p:nvPr>
        </p:nvSpPr>
        <p:spPr>
          <a:xfrm>
            <a:off x="8064501" y="2632075"/>
            <a:ext cx="4345214" cy="6284913"/>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66" name="Google Shape;66;p13"/>
          <p:cNvSpPr txBox="1"/>
          <p:nvPr>
            <p:ph idx="3"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67" name="Google Shape;67;p13"/>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rgbClr val="25303B"/>
              </a:buClr>
              <a:buSzPts val="2560"/>
              <a:buFont typeface="Noto Sans Symbols"/>
              <a:buChar char="▪"/>
              <a:defRPr b="0" i="0" sz="3200" u="none" cap="none" strike="noStrike">
                <a:solidFill>
                  <a:srgbClr val="25303B"/>
                </a:solidFill>
                <a:latin typeface="Calibri"/>
                <a:ea typeface="Calibri"/>
                <a:cs typeface="Calibri"/>
                <a:sym typeface="Calibri"/>
              </a:defRPr>
            </a:lvl1pPr>
            <a:lvl2pPr indent="-431800" lvl="1" marL="914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 1">
  <p:cSld name="Charcoal watermark 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lt1"/>
              </a:buClr>
              <a:buSzPts val="7800"/>
              <a:buFont typeface="Cambria"/>
              <a:buNone/>
              <a:defRPr b="1" i="0" sz="7800" u="none" cap="none" strike="noStrik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4"/>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FFFFFF"/>
              </a:buClr>
              <a:buSzPts val="4800"/>
              <a:buFont typeface="Arial"/>
              <a:buNone/>
              <a:defRPr b="0" i="0" sz="4800" u="none" cap="none" strike="noStrike">
                <a:solidFill>
                  <a:srgbClr val="FFFFFF"/>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 2">
  <p:cSld name="Charcoal watermark 2">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rgbClr val="FFFFFF"/>
              </a:buClr>
              <a:buSzPts val="6000"/>
              <a:buFont typeface="Cambria"/>
              <a:buNone/>
              <a:defRPr b="1" i="0" sz="6000" u="none" cap="none" strike="noStrike">
                <a:solidFill>
                  <a:srgbClr val="FFFFFF"/>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5"/>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FFFFFF"/>
              </a:buClr>
              <a:buSzPts val="4000"/>
              <a:buFont typeface="Arial"/>
              <a:buNone/>
              <a:defRPr b="0" i="0" sz="4000" u="none" cap="none" strike="noStrike">
                <a:solidFill>
                  <a:srgbClr val="FFFFFF"/>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74" name="Google Shape;74;p15"/>
          <p:cNvSpPr/>
          <p:nvPr>
            <p:ph idx="2" type="pic"/>
          </p:nvPr>
        </p:nvSpPr>
        <p:spPr>
          <a:xfrm>
            <a:off x="8064501" y="2632075"/>
            <a:ext cx="4345214" cy="6284913"/>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75" name="Google Shape;75;p15"/>
          <p:cNvSpPr txBox="1"/>
          <p:nvPr>
            <p:ph idx="3"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76" name="Google Shape;76;p15"/>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chemeClr val="lt1"/>
              </a:buClr>
              <a:buSzPts val="2560"/>
              <a:buFont typeface="Noto Sans Symbols"/>
              <a:buChar char="▪"/>
              <a:defRPr b="0" i="0" sz="3200" u="none" cap="none" strike="noStrike">
                <a:solidFill>
                  <a:schemeClr val="lt1"/>
                </a:solidFill>
                <a:latin typeface="Calibri"/>
                <a:ea typeface="Calibri"/>
                <a:cs typeface="Calibri"/>
                <a:sym typeface="Calibri"/>
              </a:defRPr>
            </a:lvl1pPr>
            <a:lvl2pPr indent="-431800" lvl="1" marL="9144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2pPr>
            <a:lvl3pPr indent="-431800" lvl="2" marL="13716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 1">
  <p:cSld name="Charcoal logo 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lt1"/>
              </a:buClr>
              <a:buSzPts val="7800"/>
              <a:buFont typeface="Cambria"/>
              <a:buNone/>
              <a:defRPr b="1" i="0" sz="7800" u="none" cap="none" strike="noStrik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6"/>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FFFFFF"/>
              </a:buClr>
              <a:buSzPts val="4800"/>
              <a:buFont typeface="Arial"/>
              <a:buNone/>
              <a:defRPr b="0" i="0" sz="4800" u="none" cap="none" strike="noStrike">
                <a:solidFill>
                  <a:srgbClr val="FFFFFF"/>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white transparent.gif" id="80" name="Google Shape;80;p16"/>
          <p:cNvPicPr preferRelativeResize="0"/>
          <p:nvPr/>
        </p:nvPicPr>
        <p:blipFill rotWithShape="1">
          <a:blip r:embed="rId3">
            <a:alphaModFix/>
          </a:blip>
          <a:srcRect b="0" l="0" r="0" t="0"/>
          <a:stretch/>
        </p:blipFill>
        <p:spPr>
          <a:xfrm>
            <a:off x="9942994" y="8821330"/>
            <a:ext cx="2514684" cy="59809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logo 2">
  <p:cSld name="Charcoal logo 2">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rgbClr val="FFFFFF"/>
              </a:buClr>
              <a:buSzPts val="6000"/>
              <a:buFont typeface="Cambria"/>
              <a:buNone/>
              <a:defRPr b="1" i="0" sz="6000" u="none" cap="none" strike="noStrike">
                <a:solidFill>
                  <a:srgbClr val="FFFFFF"/>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7"/>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FFFFFF"/>
              </a:buClr>
              <a:buSzPts val="4000"/>
              <a:buFont typeface="Arial"/>
              <a:buNone/>
              <a:defRPr b="0" i="0" sz="4000" u="none" cap="none" strike="noStrike">
                <a:solidFill>
                  <a:srgbClr val="FFFFFF"/>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84" name="Google Shape;84;p17"/>
          <p:cNvSpPr/>
          <p:nvPr>
            <p:ph idx="2" type="pic"/>
          </p:nvPr>
        </p:nvSpPr>
        <p:spPr>
          <a:xfrm>
            <a:off x="8064501" y="2632075"/>
            <a:ext cx="4345214" cy="5292725"/>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85" name="Google Shape;85;p17"/>
          <p:cNvSpPr txBox="1"/>
          <p:nvPr>
            <p:ph idx="3"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86" name="Google Shape;86;p17"/>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chemeClr val="lt1"/>
              </a:buClr>
              <a:buSzPts val="2560"/>
              <a:buFont typeface="Noto Sans Symbols"/>
              <a:buChar char="▪"/>
              <a:defRPr b="0" i="0" sz="3200" u="none" cap="none" strike="noStrike">
                <a:solidFill>
                  <a:schemeClr val="lt1"/>
                </a:solidFill>
                <a:latin typeface="Calibri"/>
                <a:ea typeface="Calibri"/>
                <a:cs typeface="Calibri"/>
                <a:sym typeface="Calibri"/>
              </a:defRPr>
            </a:lvl1pPr>
            <a:lvl2pPr indent="-431800" lvl="1" marL="9144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2pPr>
            <a:lvl3pPr indent="-431800" lvl="2" marL="13716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white transparent.gif" id="87" name="Google Shape;87;p17"/>
          <p:cNvPicPr preferRelativeResize="0"/>
          <p:nvPr/>
        </p:nvPicPr>
        <p:blipFill rotWithShape="1">
          <a:blip r:embed="rId3">
            <a:alphaModFix/>
          </a:blip>
          <a:srcRect b="0" l="0" r="0" t="0"/>
          <a:stretch/>
        </p:blipFill>
        <p:spPr>
          <a:xfrm>
            <a:off x="9942994" y="8821330"/>
            <a:ext cx="2514684" cy="59809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Simple 1">
  <p:cSld name="Charcoal Simple 1">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lt1"/>
              </a:buClr>
              <a:buSzPts val="7800"/>
              <a:buFont typeface="Cambria"/>
              <a:buNone/>
              <a:defRPr b="1" i="0" sz="7800" u="none" cap="none" strike="noStrik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8"/>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FFFFFF"/>
              </a:buClr>
              <a:buSzPts val="4800"/>
              <a:buFont typeface="Arial"/>
              <a:buNone/>
              <a:defRPr b="0" i="0" sz="4800" u="none" cap="none" strike="noStrike">
                <a:solidFill>
                  <a:srgbClr val="FFFFFF"/>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Simple 2">
  <p:cSld name="Charcoal Simple 2">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19"/>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rgbClr val="FFFFFF"/>
              </a:buClr>
              <a:buSzPts val="6000"/>
              <a:buFont typeface="Cambria"/>
              <a:buNone/>
              <a:defRPr b="1" i="0" sz="6000" u="none" cap="none" strike="noStrike">
                <a:solidFill>
                  <a:srgbClr val="FFFFFF"/>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9"/>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FFFFFF"/>
              </a:buClr>
              <a:buSzPts val="4000"/>
              <a:buFont typeface="Arial"/>
              <a:buNone/>
              <a:defRPr b="0" i="0" sz="4000" u="none" cap="none" strike="noStrike">
                <a:solidFill>
                  <a:srgbClr val="FFFFFF"/>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94" name="Google Shape;94;p19"/>
          <p:cNvSpPr/>
          <p:nvPr>
            <p:ph idx="2" type="pic"/>
          </p:nvPr>
        </p:nvSpPr>
        <p:spPr>
          <a:xfrm>
            <a:off x="8064501" y="2632075"/>
            <a:ext cx="4345214" cy="6284913"/>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5" name="Google Shape;95;p19"/>
          <p:cNvSpPr txBox="1"/>
          <p:nvPr>
            <p:ph idx="3"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6" name="Google Shape;96;p19"/>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chemeClr val="lt1"/>
              </a:buClr>
              <a:buSzPts val="2560"/>
              <a:buFont typeface="Noto Sans Symbols"/>
              <a:buChar char="▪"/>
              <a:defRPr b="0" i="0" sz="3200" u="none" cap="none" strike="noStrike">
                <a:solidFill>
                  <a:schemeClr val="lt1"/>
                </a:solidFill>
                <a:latin typeface="Calibri"/>
                <a:ea typeface="Calibri"/>
                <a:cs typeface="Calibri"/>
                <a:sym typeface="Calibri"/>
              </a:defRPr>
            </a:lvl1pPr>
            <a:lvl2pPr indent="-431800" lvl="1" marL="9144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2pPr>
            <a:lvl3pPr indent="-431800" lvl="2" marL="13716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and logo 1">
  <p:cSld name="Watermark and logo 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7800"/>
              <a:buFont typeface="Cambria"/>
              <a:buNone/>
              <a:defRPr b="1" i="0" sz="7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25303B"/>
              </a:buClr>
              <a:buSzPts val="4800"/>
              <a:buFont typeface="Arial"/>
              <a:buNone/>
              <a:defRPr b="0" i="0" sz="4800" u="none" cap="none" strike="noStrike">
                <a:solidFill>
                  <a:srgbClr val="25303B"/>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transparent.gif" id="18" name="Google Shape;18;p3"/>
          <p:cNvPicPr preferRelativeResize="0"/>
          <p:nvPr/>
        </p:nvPicPr>
        <p:blipFill rotWithShape="1">
          <a:blip r:embed="rId3">
            <a:alphaModFix/>
          </a:blip>
          <a:srcRect b="0" l="0" r="0" t="0"/>
          <a:stretch/>
        </p:blipFill>
        <p:spPr>
          <a:xfrm>
            <a:off x="9942994" y="8821329"/>
            <a:ext cx="2514684" cy="5980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and logo 2">
  <p:cSld name="Watermark and logo 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6000"/>
              <a:buFont typeface="Cambria"/>
              <a:buNone/>
              <a:defRPr b="1" i="0" sz="60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4"/>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25303B"/>
              </a:buClr>
              <a:buSzPts val="4000"/>
              <a:buFont typeface="Arial"/>
              <a:buNone/>
              <a:defRPr b="0" i="0" sz="4000" u="none" cap="none" strike="noStrike">
                <a:solidFill>
                  <a:srgbClr val="25303B"/>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22" name="Google Shape;22;p4"/>
          <p:cNvSpPr txBox="1"/>
          <p:nvPr>
            <p:ph idx="2"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23" name="Google Shape;23;p4"/>
          <p:cNvSpPr txBox="1"/>
          <p:nvPr>
            <p:ph idx="3"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rgbClr val="25303B"/>
              </a:buClr>
              <a:buSzPts val="2560"/>
              <a:buFont typeface="Noto Sans Symbols"/>
              <a:buChar char="▪"/>
              <a:defRPr b="0" i="0" sz="3200" u="none" cap="none" strike="noStrike">
                <a:solidFill>
                  <a:srgbClr val="25303B"/>
                </a:solidFill>
                <a:latin typeface="Calibri"/>
                <a:ea typeface="Calibri"/>
                <a:cs typeface="Calibri"/>
                <a:sym typeface="Calibri"/>
              </a:defRPr>
            </a:lvl1pPr>
            <a:lvl2pPr indent="-431800" lvl="1" marL="914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24" name="Google Shape;24;p4"/>
          <p:cNvSpPr/>
          <p:nvPr>
            <p:ph idx="4" type="pic"/>
          </p:nvPr>
        </p:nvSpPr>
        <p:spPr>
          <a:xfrm>
            <a:off x="8064501" y="2632075"/>
            <a:ext cx="4345214" cy="5282215"/>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transparent.gif" id="25" name="Google Shape;25;p4"/>
          <p:cNvPicPr preferRelativeResize="0"/>
          <p:nvPr/>
        </p:nvPicPr>
        <p:blipFill rotWithShape="1">
          <a:blip r:embed="rId3">
            <a:alphaModFix/>
          </a:blip>
          <a:srcRect b="0" l="0" r="0" t="0"/>
          <a:stretch/>
        </p:blipFill>
        <p:spPr>
          <a:xfrm>
            <a:off x="9942994" y="8821329"/>
            <a:ext cx="2514684" cy="5980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 and logo 1">
  <p:cSld name="Charcoal watermark and logo 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lt1"/>
              </a:buClr>
              <a:buSzPts val="7800"/>
              <a:buFont typeface="Cambria"/>
              <a:buNone/>
              <a:defRPr b="1" i="0" sz="7800" u="none" cap="none" strike="noStrik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5"/>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FFFFFF"/>
              </a:buClr>
              <a:buSzPts val="4800"/>
              <a:buFont typeface="Arial"/>
              <a:buNone/>
              <a:defRPr b="0" i="0" sz="4800" u="none" cap="none" strike="noStrike">
                <a:solidFill>
                  <a:srgbClr val="FFFFFF"/>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white transparent.gif" id="29" name="Google Shape;29;p5"/>
          <p:cNvPicPr preferRelativeResize="0"/>
          <p:nvPr/>
        </p:nvPicPr>
        <p:blipFill rotWithShape="1">
          <a:blip r:embed="rId3">
            <a:alphaModFix/>
          </a:blip>
          <a:srcRect b="0" l="0" r="0" t="0"/>
          <a:stretch/>
        </p:blipFill>
        <p:spPr>
          <a:xfrm>
            <a:off x="9942994" y="8821330"/>
            <a:ext cx="2514684" cy="5980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coal watermark and logo 2">
  <p:cSld name="Charcoal watermark and logo 2">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rgbClr val="FFFFFF"/>
              </a:buClr>
              <a:buSzPts val="6000"/>
              <a:buFont typeface="Cambria"/>
              <a:buNone/>
              <a:defRPr b="1" i="0" sz="6000" u="none" cap="none" strike="noStrike">
                <a:solidFill>
                  <a:srgbClr val="FFFFFF"/>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6"/>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FFFFFF"/>
              </a:buClr>
              <a:buSzPts val="4000"/>
              <a:buFont typeface="Arial"/>
              <a:buNone/>
              <a:defRPr b="0" i="0" sz="4000" u="none" cap="none" strike="noStrike">
                <a:solidFill>
                  <a:srgbClr val="FFFFFF"/>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33" name="Google Shape;33;p6"/>
          <p:cNvSpPr/>
          <p:nvPr>
            <p:ph idx="2" type="pic"/>
          </p:nvPr>
        </p:nvSpPr>
        <p:spPr>
          <a:xfrm>
            <a:off x="8064501" y="2632076"/>
            <a:ext cx="4345214" cy="5387318"/>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34" name="Google Shape;34;p6"/>
          <p:cNvSpPr txBox="1"/>
          <p:nvPr>
            <p:ph idx="3"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35" name="Google Shape;35;p6"/>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chemeClr val="lt1"/>
              </a:buClr>
              <a:buSzPts val="2560"/>
              <a:buFont typeface="Noto Sans Symbols"/>
              <a:buChar char="▪"/>
              <a:defRPr b="0" i="0" sz="3200" u="none" cap="none" strike="noStrike">
                <a:solidFill>
                  <a:schemeClr val="lt1"/>
                </a:solidFill>
                <a:latin typeface="Calibri"/>
                <a:ea typeface="Calibri"/>
                <a:cs typeface="Calibri"/>
                <a:sym typeface="Calibri"/>
              </a:defRPr>
            </a:lvl1pPr>
            <a:lvl2pPr indent="-431800" lvl="1" marL="9144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2pPr>
            <a:lvl3pPr indent="-431800" lvl="2" marL="13716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white transparent.gif" id="36" name="Google Shape;36;p6"/>
          <p:cNvPicPr preferRelativeResize="0"/>
          <p:nvPr/>
        </p:nvPicPr>
        <p:blipFill rotWithShape="1">
          <a:blip r:embed="rId3">
            <a:alphaModFix/>
          </a:blip>
          <a:srcRect b="0" l="0" r="0" t="0"/>
          <a:stretch/>
        </p:blipFill>
        <p:spPr>
          <a:xfrm>
            <a:off x="9942994" y="8821330"/>
            <a:ext cx="2514684" cy="5980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ize image">
  <p:cSld name="Full size image">
    <p:spTree>
      <p:nvGrpSpPr>
        <p:cNvPr id="37" name="Shape 37"/>
        <p:cNvGrpSpPr/>
        <p:nvPr/>
      </p:nvGrpSpPr>
      <p:grpSpPr>
        <a:xfrm>
          <a:off x="0" y="0"/>
          <a:ext cx="0" cy="0"/>
          <a:chOff x="0" y="0"/>
          <a:chExt cx="0" cy="0"/>
        </a:xfrm>
      </p:grpSpPr>
      <p:sp>
        <p:nvSpPr>
          <p:cNvPr id="38" name="Google Shape;38;p7"/>
          <p:cNvSpPr/>
          <p:nvPr>
            <p:ph idx="2" type="pic"/>
          </p:nvPr>
        </p:nvSpPr>
        <p:spPr>
          <a:xfrm>
            <a:off x="0" y="0"/>
            <a:ext cx="12993688" cy="9756775"/>
          </a:xfrm>
          <a:prstGeom prst="rect">
            <a:avLst/>
          </a:prstGeom>
          <a:noFill/>
          <a:ln>
            <a:noFill/>
          </a:ln>
        </p:spPr>
        <p:txBody>
          <a:bodyPr anchorCtr="0" anchor="ctr" bIns="65000" lIns="130000" spcFirstLastPara="1" rIns="130000" wrap="square" tIns="65000">
            <a:noAutofit/>
          </a:bodyPr>
          <a:lstStyle>
            <a:lvl1pPr lvl="0" marR="0" rtl="0" algn="ctr">
              <a:lnSpc>
                <a:spcPct val="100000"/>
              </a:lnSpc>
              <a:spcBef>
                <a:spcPts val="960"/>
              </a:spcBef>
              <a:spcAft>
                <a:spcPts val="0"/>
              </a:spcAft>
              <a:buClr>
                <a:srgbClr val="25303B"/>
              </a:buClr>
              <a:buSzPts val="4800"/>
              <a:buFont typeface="Arial"/>
              <a:buNone/>
              <a:defRPr b="0" i="0" sz="4800" u="none" cap="none" strike="noStrike">
                <a:solidFill>
                  <a:srgbClr val="25303B"/>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1">
  <p:cSld name="Watermark 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7800"/>
              <a:buFont typeface="Cambria"/>
              <a:buNone/>
              <a:defRPr b="1" i="0" sz="7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8"/>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25303B"/>
              </a:buClr>
              <a:buSzPts val="4800"/>
              <a:buFont typeface="Arial"/>
              <a:buNone/>
              <a:defRPr b="0" i="0" sz="4800" u="none" cap="none" strike="noStrike">
                <a:solidFill>
                  <a:srgbClr val="25303B"/>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ermark 2">
  <p:cSld name="Watermark 2">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9"/>
          <p:cNvSpPr txBox="1"/>
          <p:nvPr>
            <p:ph type="ctrTitle"/>
          </p:nvPr>
        </p:nvSpPr>
        <p:spPr>
          <a:xfrm>
            <a:off x="974527" y="2632696"/>
            <a:ext cx="6944830" cy="1096766"/>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6000"/>
              <a:buFont typeface="Cambria"/>
              <a:buNone/>
              <a:defRPr b="1" i="0" sz="60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9"/>
          <p:cNvSpPr txBox="1"/>
          <p:nvPr>
            <p:ph idx="1" type="subTitle"/>
          </p:nvPr>
        </p:nvSpPr>
        <p:spPr>
          <a:xfrm>
            <a:off x="974527" y="3729462"/>
            <a:ext cx="6944830" cy="776599"/>
          </a:xfrm>
          <a:prstGeom prst="rect">
            <a:avLst/>
          </a:prstGeom>
          <a:noFill/>
          <a:ln>
            <a:noFill/>
          </a:ln>
        </p:spPr>
        <p:txBody>
          <a:bodyPr anchorCtr="0" anchor="t" bIns="65000" lIns="130000" spcFirstLastPara="1" rIns="130000" wrap="square" tIns="65000">
            <a:noAutofit/>
          </a:bodyPr>
          <a:lstStyle>
            <a:lvl1pPr lvl="0" marR="0" rtl="0" algn="l">
              <a:lnSpc>
                <a:spcPct val="100000"/>
              </a:lnSpc>
              <a:spcBef>
                <a:spcPts val="800"/>
              </a:spcBef>
              <a:spcAft>
                <a:spcPts val="0"/>
              </a:spcAft>
              <a:buClr>
                <a:srgbClr val="25303B"/>
              </a:buClr>
              <a:buSzPts val="4000"/>
              <a:buFont typeface="Arial"/>
              <a:buNone/>
              <a:defRPr b="0" i="0" sz="4000" u="none" cap="none" strike="noStrike">
                <a:solidFill>
                  <a:srgbClr val="25303B"/>
                </a:solidFill>
                <a:latin typeface="Calibri"/>
                <a:ea typeface="Calibri"/>
                <a:cs typeface="Calibri"/>
                <a:sym typeface="Calibri"/>
              </a:defRPr>
            </a:lvl1pPr>
            <a:lvl2pPr lvl="1" marR="0" rtl="0" algn="ctr">
              <a:spcBef>
                <a:spcPts val="800"/>
              </a:spcBef>
              <a:spcAft>
                <a:spcPts val="0"/>
              </a:spcAft>
              <a:buClr>
                <a:srgbClr val="8A8C8F"/>
              </a:buClr>
              <a:buSzPts val="4000"/>
              <a:buFont typeface="Arial"/>
              <a:buNone/>
              <a:defRPr b="0" i="0" sz="4000" u="none" cap="none" strike="noStrike">
                <a:solidFill>
                  <a:srgbClr val="8A8C8F"/>
                </a:solidFill>
                <a:latin typeface="Calibri"/>
                <a:ea typeface="Calibri"/>
                <a:cs typeface="Calibri"/>
                <a:sym typeface="Calibri"/>
              </a:defRPr>
            </a:lvl2pPr>
            <a:lvl3pPr lvl="2" marR="0" rtl="0" algn="ctr">
              <a:spcBef>
                <a:spcPts val="680"/>
              </a:spcBef>
              <a:spcAft>
                <a:spcPts val="0"/>
              </a:spcAft>
              <a:buClr>
                <a:srgbClr val="8A8C8F"/>
              </a:buClr>
              <a:buSzPts val="3400"/>
              <a:buFont typeface="Arial"/>
              <a:buNone/>
              <a:defRPr b="0" i="0" sz="3400" u="none" cap="none" strike="noStrike">
                <a:solidFill>
                  <a:srgbClr val="8A8C8F"/>
                </a:solidFill>
                <a:latin typeface="Calibri"/>
                <a:ea typeface="Calibri"/>
                <a:cs typeface="Calibri"/>
                <a:sym typeface="Calibri"/>
              </a:defRPr>
            </a:lvl3pPr>
            <a:lvl4pPr lvl="3"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4pPr>
            <a:lvl5pPr lvl="4"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5pPr>
            <a:lvl6pPr lvl="5"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6pPr>
            <a:lvl7pPr lvl="6"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7pPr>
            <a:lvl8pPr lvl="7"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8pPr>
            <a:lvl9pPr lvl="8" marR="0" rtl="0" algn="ctr">
              <a:spcBef>
                <a:spcPts val="560"/>
              </a:spcBef>
              <a:spcAft>
                <a:spcPts val="0"/>
              </a:spcAft>
              <a:buClr>
                <a:srgbClr val="8A8C8F"/>
              </a:buClr>
              <a:buSzPts val="2800"/>
              <a:buFont typeface="Arial"/>
              <a:buNone/>
              <a:defRPr b="0" i="0" sz="2800" u="none" cap="none" strike="noStrike">
                <a:solidFill>
                  <a:srgbClr val="8A8C8F"/>
                </a:solidFill>
                <a:latin typeface="Calibri"/>
                <a:ea typeface="Calibri"/>
                <a:cs typeface="Calibri"/>
                <a:sym typeface="Calibri"/>
              </a:defRPr>
            </a:lvl9pPr>
          </a:lstStyle>
          <a:p/>
        </p:txBody>
      </p:sp>
      <p:sp>
        <p:nvSpPr>
          <p:cNvPr id="45" name="Google Shape;45;p9"/>
          <p:cNvSpPr txBox="1"/>
          <p:nvPr>
            <p:ph idx="2" type="body"/>
          </p:nvPr>
        </p:nvSpPr>
        <p:spPr>
          <a:xfrm>
            <a:off x="974725" y="4523700"/>
            <a:ext cx="6944632" cy="689966"/>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indent="-228600" lvl="1" marL="914400" marR="0" rtl="0" algn="l">
              <a:spcBef>
                <a:spcPts val="8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46" name="Google Shape;46;p9"/>
          <p:cNvSpPr/>
          <p:nvPr>
            <p:ph idx="3" type="pic"/>
          </p:nvPr>
        </p:nvSpPr>
        <p:spPr>
          <a:xfrm>
            <a:off x="8064501" y="2632075"/>
            <a:ext cx="4345214" cy="6284913"/>
          </a:xfrm>
          <a:prstGeom prst="rect">
            <a:avLst/>
          </a:prstGeom>
          <a:noFill/>
          <a:ln>
            <a:noFill/>
          </a:ln>
        </p:spPr>
        <p:txBody>
          <a:bodyPr anchorCtr="0" anchor="ctr" bIns="65000" lIns="130000" spcFirstLastPara="1" rIns="130000" wrap="square" tIns="65000">
            <a:noAutofit/>
          </a:bodyPr>
          <a:lstStyle>
            <a:lvl1pPr lvl="0" marR="0" rtl="0" algn="ctr">
              <a:spcBef>
                <a:spcPts val="640"/>
              </a:spcBef>
              <a:spcAft>
                <a:spcPts val="0"/>
              </a:spcAft>
              <a:buClr>
                <a:srgbClr val="25303B"/>
              </a:buClr>
              <a:buSzPts val="3200"/>
              <a:buFont typeface="Arial"/>
              <a:buNone/>
              <a:defRPr b="0" i="0" sz="3200" u="none" cap="none" strike="noStrike">
                <a:solidFill>
                  <a:srgbClr val="25303B"/>
                </a:solidFill>
                <a:latin typeface="Calibri"/>
                <a:ea typeface="Calibri"/>
                <a:cs typeface="Calibri"/>
                <a:sym typeface="Calibri"/>
              </a:defRPr>
            </a:lvl1pPr>
            <a:lvl2pPr lvl="1"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lvl="2"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lvl="3"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lvl="4"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lvl="5"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lvl="6"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lvl="7"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lvl="8"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47" name="Google Shape;47;p9"/>
          <p:cNvSpPr txBox="1"/>
          <p:nvPr>
            <p:ph idx="4" type="body"/>
          </p:nvPr>
        </p:nvSpPr>
        <p:spPr>
          <a:xfrm>
            <a:off x="974725" y="5213666"/>
            <a:ext cx="6944632" cy="3722516"/>
          </a:xfrm>
          <a:prstGeom prst="rect">
            <a:avLst/>
          </a:prstGeom>
          <a:noFill/>
          <a:ln>
            <a:noFill/>
          </a:ln>
        </p:spPr>
        <p:txBody>
          <a:bodyPr anchorCtr="0" anchor="t" bIns="65000" lIns="130000" spcFirstLastPara="1" rIns="130000" wrap="square" tIns="65000">
            <a:noAutofit/>
          </a:bodyPr>
          <a:lstStyle>
            <a:lvl1pPr indent="-391160" lvl="0" marL="457200" marR="0" rtl="0" algn="l">
              <a:spcBef>
                <a:spcPts val="640"/>
              </a:spcBef>
              <a:spcAft>
                <a:spcPts val="0"/>
              </a:spcAft>
              <a:buClr>
                <a:srgbClr val="25303B"/>
              </a:buClr>
              <a:buSzPts val="2560"/>
              <a:buFont typeface="Noto Sans Symbols"/>
              <a:buChar char="▪"/>
              <a:defRPr b="0" i="0" sz="3200" u="none" cap="none" strike="noStrike">
                <a:solidFill>
                  <a:srgbClr val="25303B"/>
                </a:solidFill>
                <a:latin typeface="Calibri"/>
                <a:ea typeface="Calibri"/>
                <a:cs typeface="Calibri"/>
                <a:sym typeface="Calibri"/>
              </a:defRPr>
            </a:lvl1pPr>
            <a:lvl2pPr indent="-431800" lvl="1" marL="914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1">
  <p:cSld name="Logo 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7800"/>
              <a:buFont typeface="Cambria"/>
              <a:buNone/>
              <a:defRPr b="1" i="0" sz="7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10"/>
          <p:cNvSpPr txBox="1"/>
          <p:nvPr>
            <p:ph idx="1" type="body"/>
          </p:nvPr>
        </p:nvSpPr>
        <p:spPr>
          <a:xfrm>
            <a:off x="649288" y="4681538"/>
            <a:ext cx="6789737" cy="1912937"/>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25303B"/>
              </a:buClr>
              <a:buSzPts val="4800"/>
              <a:buFont typeface="Arial"/>
              <a:buNone/>
              <a:defRPr b="0" i="0" sz="4800" u="none" cap="none" strike="noStrike">
                <a:solidFill>
                  <a:srgbClr val="25303B"/>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descr="TEF Gold logo words transparent.gif" id="51" name="Google Shape;51;p10"/>
          <p:cNvPicPr preferRelativeResize="0"/>
          <p:nvPr/>
        </p:nvPicPr>
        <p:blipFill rotWithShape="1">
          <a:blip r:embed="rId3">
            <a:alphaModFix/>
          </a:blip>
          <a:srcRect b="0" l="0" r="0" t="0"/>
          <a:stretch/>
        </p:blipFill>
        <p:spPr>
          <a:xfrm>
            <a:off x="9942994" y="8821329"/>
            <a:ext cx="2514684" cy="5980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49685" y="3238980"/>
            <a:ext cx="11694319" cy="1626129"/>
          </a:xfrm>
          <a:prstGeom prst="rect">
            <a:avLst/>
          </a:prstGeom>
          <a:noFill/>
          <a:ln>
            <a:noFill/>
          </a:ln>
        </p:spPr>
        <p:txBody>
          <a:bodyPr anchorCtr="0" anchor="ctr" bIns="65000" lIns="130000" spcFirstLastPara="1" rIns="130000" wrap="square" tIns="65000">
            <a:noAutofit/>
          </a:bodyPr>
          <a:lstStyle>
            <a:lvl1pPr lvl="0" marR="0" rtl="0" algn="l">
              <a:spcBef>
                <a:spcPts val="0"/>
              </a:spcBef>
              <a:spcAft>
                <a:spcPts val="0"/>
              </a:spcAft>
              <a:buClr>
                <a:schemeClr val="dk1"/>
              </a:buClr>
              <a:buSzPts val="7800"/>
              <a:buFont typeface="Cambria"/>
              <a:buNone/>
              <a:defRPr b="1" i="0" sz="7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49685" y="5057136"/>
            <a:ext cx="11694319" cy="962400"/>
          </a:xfrm>
          <a:prstGeom prst="rect">
            <a:avLst/>
          </a:prstGeom>
          <a:noFill/>
          <a:ln>
            <a:noFill/>
          </a:ln>
        </p:spPr>
        <p:txBody>
          <a:bodyPr anchorCtr="0" anchor="t" bIns="65000" lIns="130000" spcFirstLastPara="1" rIns="130000" wrap="square" tIns="65000">
            <a:noAutofit/>
          </a:bodyPr>
          <a:lstStyle>
            <a:lvl1pPr indent="-228600" lvl="0" marL="457200" marR="0" rtl="0" algn="l">
              <a:spcBef>
                <a:spcPts val="960"/>
              </a:spcBef>
              <a:spcAft>
                <a:spcPts val="0"/>
              </a:spcAft>
              <a:buClr>
                <a:srgbClr val="25303B"/>
              </a:buClr>
              <a:buSzPts val="4800"/>
              <a:buFont typeface="Arial"/>
              <a:buNone/>
              <a:defRPr b="0" i="0" sz="4800" u="none" cap="none" strike="noStrike">
                <a:solidFill>
                  <a:srgbClr val="25303B"/>
                </a:solidFill>
                <a:latin typeface="Calibri"/>
                <a:ea typeface="Calibri"/>
                <a:cs typeface="Calibri"/>
                <a:sym typeface="Calibri"/>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d2tic4wvo1iusb.cloudfront.net/eef-guidance-reports/metacognition/EEF_Metacognition_and_self-regulated_learning.pdf?v=167333482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docs.google.com/document/d/1nQqaevoGuUYGyuHdunGDbmiNFtrMR9iiC2_YtSt7G_Q/edit#gXWLasD4ULlCLHIqBKViXOdTjqbdcWBGLNqzUilk/edit#1x-EiflBinH2BqtyxAB6V7wLeJWKHQMkQ/edit#heading=h.gjdgxs" TargetMode="External"/><Relationship Id="rId4" Type="http://schemas.openxmlformats.org/officeDocument/2006/relationships/hyperlink" Target="https://docs.google.com/document/d/1lkKg7FfUe3i7w3Q8ZobrDSfEvh4MjkupUP3riaxIL7s/edit#heading=h.4f1mdl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docs.google.com/document/d/1ZBCoUviU6dUEJab88PYUkEcP7zv0DvRlNsHJbWtYbsM/edit#heading=h.sct4o4yyuhs8" TargetMode="External"/><Relationship Id="rId4" Type="http://schemas.openxmlformats.org/officeDocument/2006/relationships/hyperlink" Target="https://docs.google.com/document/d/1w-C20Kr5fJdvGN0zDCBDljEs6pKja37yAuqHs32_8NI/edi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onedrive.live.com/view.aspx?resid=57FD5543E1B1DE9D!5278&amp;ithint=file%2cxlsx&amp;authkey=!ABVQFufysfJ4Qb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docs.google.com/document/d/1GWqTTVjfINlM8YB73jwFZjhPyeW1T9lq/edit" TargetMode="External"/><Relationship Id="rId4" Type="http://schemas.openxmlformats.org/officeDocument/2006/relationships/hyperlink" Target="https://docs.google.com/document/d/1jYhG25dxnFB8P73llzKOC4mDuc2PbP7j5GUusShFm0E/edit#" TargetMode="External"/><Relationship Id="rId5" Type="http://schemas.openxmlformats.org/officeDocument/2006/relationships/hyperlink" Target="https://docs.google.com/document/d/1mKKVXkewyCOjdn1gnl30J13wIpA-gKygFEYVSRxPgOU/edit#heading=h.s9bs89sdfpg9" TargetMode="External"/><Relationship Id="rId6" Type="http://schemas.openxmlformats.org/officeDocument/2006/relationships/hyperlink" Target="https://docs.google.com/document/d/1sa9LmX20RbsAtDIetMPdDOktK2cdYwM4i17Lfvctj7w/ed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ctr">
              <a:spcBef>
                <a:spcPts val="0"/>
              </a:spcBef>
              <a:spcAft>
                <a:spcPts val="0"/>
              </a:spcAft>
              <a:buNone/>
            </a:pPr>
            <a:r>
              <a:rPr lang="en-US">
                <a:latin typeface="Calibri"/>
                <a:ea typeface="Calibri"/>
                <a:cs typeface="Calibri"/>
                <a:sym typeface="Calibri"/>
              </a:rPr>
              <a:t>Maths Mentor Meeting</a:t>
            </a:r>
            <a:endParaRPr>
              <a:latin typeface="Calibri"/>
              <a:ea typeface="Calibri"/>
              <a:cs typeface="Calibri"/>
              <a:sym typeface="Calibri"/>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649698" y="50993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5</a:t>
            </a:r>
            <a:r>
              <a:rPr lang="en-US">
                <a:latin typeface="Calibri"/>
                <a:ea typeface="Calibri"/>
                <a:cs typeface="Calibri"/>
                <a:sym typeface="Calibri"/>
              </a:rPr>
              <a:t>. Non-statutory guidance</a:t>
            </a:r>
            <a:endParaRPr sz="6000">
              <a:latin typeface="Calibri"/>
              <a:ea typeface="Calibri"/>
              <a:cs typeface="Calibri"/>
              <a:sym typeface="Calibri"/>
            </a:endParaRPr>
          </a:p>
        </p:txBody>
      </p:sp>
      <p:sp>
        <p:nvSpPr>
          <p:cNvPr id="164" name="Google Shape;164;p29"/>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1371600" rtl="0" algn="l">
              <a:spcBef>
                <a:spcPts val="0"/>
              </a:spcBef>
              <a:spcAft>
                <a:spcPts val="0"/>
              </a:spcAft>
              <a:buNone/>
            </a:pPr>
            <a:r>
              <a:t/>
            </a:r>
            <a:endParaRPr sz="3600"/>
          </a:p>
          <a:p>
            <a:pPr indent="0" lvl="0" marL="457200" rtl="0" algn="l">
              <a:lnSpc>
                <a:spcPct val="100000"/>
              </a:lnSpc>
              <a:spcBef>
                <a:spcPts val="0"/>
              </a:spcBef>
              <a:spcAft>
                <a:spcPts val="0"/>
              </a:spcAft>
              <a:buNone/>
            </a:pPr>
            <a:r>
              <a:t/>
            </a:r>
            <a:endParaRPr sz="3600"/>
          </a:p>
        </p:txBody>
      </p:sp>
      <p:sp>
        <p:nvSpPr>
          <p:cNvPr id="165" name="Google Shape;165;p29"/>
          <p:cNvSpPr txBox="1"/>
          <p:nvPr/>
        </p:nvSpPr>
        <p:spPr>
          <a:xfrm>
            <a:off x="5434203" y="3648623"/>
            <a:ext cx="5147700" cy="3602700"/>
          </a:xfrm>
          <a:prstGeom prst="rect">
            <a:avLst/>
          </a:prstGeom>
          <a:noFill/>
          <a:ln>
            <a:noFill/>
          </a:ln>
        </p:spPr>
        <p:txBody>
          <a:bodyPr anchorCtr="0" anchor="t" bIns="91425" lIns="91425" spcFirstLastPara="1" rIns="91425" wrap="square" tIns="91425">
            <a:normAutofit lnSpcReduction="20000"/>
          </a:bodyPr>
          <a:lstStyle/>
          <a:p>
            <a:pPr indent="-406400" lvl="0" marL="457200" rtl="0" algn="l">
              <a:spcBef>
                <a:spcPts val="0"/>
              </a:spcBef>
              <a:spcAft>
                <a:spcPts val="0"/>
              </a:spcAft>
              <a:buClr>
                <a:srgbClr val="595959"/>
              </a:buClr>
              <a:buSzPts val="2800"/>
              <a:buAutoNum type="arabicPeriod"/>
            </a:pPr>
            <a:r>
              <a:rPr lang="en-US" sz="2800">
                <a:solidFill>
                  <a:srgbClr val="595959"/>
                </a:solidFill>
              </a:rPr>
              <a:t>When was this document published? (month and year)</a:t>
            </a:r>
            <a:endParaRPr sz="2800">
              <a:solidFill>
                <a:srgbClr val="595959"/>
              </a:solidFill>
            </a:endParaRPr>
          </a:p>
          <a:p>
            <a:pPr indent="0" lvl="0" marL="457200" rtl="0" algn="l">
              <a:spcBef>
                <a:spcPts val="0"/>
              </a:spcBef>
              <a:spcAft>
                <a:spcPts val="0"/>
              </a:spcAft>
              <a:buNone/>
            </a:pPr>
            <a:r>
              <a:t/>
            </a:r>
            <a:endParaRPr sz="2800">
              <a:solidFill>
                <a:srgbClr val="595959"/>
              </a:solidFill>
            </a:endParaRPr>
          </a:p>
          <a:p>
            <a:pPr indent="-406400" lvl="0" marL="457200" rtl="0" algn="l">
              <a:spcBef>
                <a:spcPts val="0"/>
              </a:spcBef>
              <a:spcAft>
                <a:spcPts val="0"/>
              </a:spcAft>
              <a:buClr>
                <a:srgbClr val="595959"/>
              </a:buClr>
              <a:buSzPts val="2800"/>
              <a:buAutoNum type="arabicPeriod"/>
            </a:pPr>
            <a:r>
              <a:rPr lang="en-US" sz="2800">
                <a:solidFill>
                  <a:srgbClr val="595959"/>
                </a:solidFill>
              </a:rPr>
              <a:t>How many pages are there?</a:t>
            </a:r>
            <a:endParaRPr sz="2800">
              <a:solidFill>
                <a:srgbClr val="595959"/>
              </a:solidFill>
            </a:endParaRPr>
          </a:p>
          <a:p>
            <a:pPr indent="0" lvl="0" marL="0" rtl="0" algn="l">
              <a:spcBef>
                <a:spcPts val="0"/>
              </a:spcBef>
              <a:spcAft>
                <a:spcPts val="0"/>
              </a:spcAft>
              <a:buNone/>
            </a:pPr>
            <a:r>
              <a:t/>
            </a:r>
            <a:endParaRPr sz="2800" u="sng">
              <a:solidFill>
                <a:srgbClr val="595959"/>
              </a:solidFill>
            </a:endParaRPr>
          </a:p>
          <a:p>
            <a:pPr indent="0" lvl="0" marL="0" rtl="0" algn="l">
              <a:spcBef>
                <a:spcPts val="0"/>
              </a:spcBef>
              <a:spcAft>
                <a:spcPts val="0"/>
              </a:spcAft>
              <a:buNone/>
            </a:pPr>
            <a:r>
              <a:rPr lang="en-US" sz="2800" u="sng">
                <a:solidFill>
                  <a:srgbClr val="595959"/>
                </a:solidFill>
              </a:rPr>
              <a:t>Bonus Question</a:t>
            </a:r>
            <a:endParaRPr sz="2800" u="sng">
              <a:solidFill>
                <a:srgbClr val="595959"/>
              </a:solidFill>
            </a:endParaRPr>
          </a:p>
          <a:p>
            <a:pPr indent="-406400" lvl="0" marL="457200" rtl="0" algn="l">
              <a:spcBef>
                <a:spcPts val="0"/>
              </a:spcBef>
              <a:spcAft>
                <a:spcPts val="0"/>
              </a:spcAft>
              <a:buClr>
                <a:srgbClr val="595959"/>
              </a:buClr>
              <a:buSzPts val="2800"/>
              <a:buAutoNum type="arabicPeriod"/>
            </a:pPr>
            <a:r>
              <a:rPr lang="en-US" sz="2800">
                <a:solidFill>
                  <a:srgbClr val="595959"/>
                </a:solidFill>
              </a:rPr>
              <a:t>How many pages are in the ‘Introduction’ document?</a:t>
            </a:r>
            <a:endParaRPr sz="2800">
              <a:solidFill>
                <a:srgbClr val="595959"/>
              </a:solidFill>
            </a:endParaRPr>
          </a:p>
        </p:txBody>
      </p:sp>
      <p:pic>
        <p:nvPicPr>
          <p:cNvPr id="166" name="Google Shape;166;p29"/>
          <p:cNvPicPr preferRelativeResize="0"/>
          <p:nvPr/>
        </p:nvPicPr>
        <p:blipFill rotWithShape="1">
          <a:blip r:embed="rId3">
            <a:alphaModFix/>
          </a:blip>
          <a:srcRect b="13272" l="35065" r="37387" t="20759"/>
          <a:stretch/>
        </p:blipFill>
        <p:spPr>
          <a:xfrm>
            <a:off x="364275" y="2351600"/>
            <a:ext cx="4203552" cy="6443750"/>
          </a:xfrm>
          <a:prstGeom prst="rect">
            <a:avLst/>
          </a:prstGeom>
          <a:noFill/>
          <a:ln>
            <a:noFill/>
          </a:ln>
        </p:spPr>
      </p:pic>
      <p:sp>
        <p:nvSpPr>
          <p:cNvPr id="167" name="Google Shape;167;p29"/>
          <p:cNvSpPr txBox="1"/>
          <p:nvPr/>
        </p:nvSpPr>
        <p:spPr>
          <a:xfrm>
            <a:off x="5947715" y="2489975"/>
            <a:ext cx="3784500" cy="919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US" sz="2800" u="sng">
                <a:solidFill>
                  <a:srgbClr val="595959"/>
                </a:solidFill>
              </a:rPr>
              <a:t>Quick Quiz</a:t>
            </a:r>
            <a:endParaRPr b="1" sz="2800" u="sng">
              <a:solidFill>
                <a:srgbClr val="595959"/>
              </a:solidFill>
            </a:endParaRPr>
          </a:p>
        </p:txBody>
      </p:sp>
      <p:sp>
        <p:nvSpPr>
          <p:cNvPr id="168" name="Google Shape;168;p29"/>
          <p:cNvSpPr/>
          <p:nvPr/>
        </p:nvSpPr>
        <p:spPr>
          <a:xfrm>
            <a:off x="585592" y="8352452"/>
            <a:ext cx="1576500" cy="3363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490710" y="5277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t>Summary</a:t>
            </a:r>
            <a:endParaRPr/>
          </a:p>
        </p:txBody>
      </p:sp>
      <p:sp>
        <p:nvSpPr>
          <p:cNvPr id="175" name="Google Shape;175;p30"/>
          <p:cNvSpPr txBox="1"/>
          <p:nvPr/>
        </p:nvSpPr>
        <p:spPr>
          <a:xfrm>
            <a:off x="700988" y="2309875"/>
            <a:ext cx="11591700" cy="603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u="sng"/>
              <a:t>Summary</a:t>
            </a:r>
            <a:endParaRPr sz="2000"/>
          </a:p>
          <a:p>
            <a:pPr indent="0" lvl="0" marL="0" rtl="0" algn="l">
              <a:spcBef>
                <a:spcPts val="0"/>
              </a:spcBef>
              <a:spcAft>
                <a:spcPts val="0"/>
              </a:spcAft>
              <a:buNone/>
            </a:pPr>
            <a:r>
              <a:rPr lang="en-US" sz="2000"/>
              <a:t>Produced to make effective use of the national curriculum to develop secondary school pupils’ mastery of mathematics.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u="sng"/>
              <a:t>Aims</a:t>
            </a:r>
            <a:endParaRPr sz="2000"/>
          </a:p>
          <a:p>
            <a:pPr indent="0" lvl="0" marL="0" rtl="0" algn="l">
              <a:spcBef>
                <a:spcPts val="0"/>
              </a:spcBef>
              <a:spcAft>
                <a:spcPts val="0"/>
              </a:spcAft>
              <a:buNone/>
            </a:pPr>
            <a:r>
              <a:rPr lang="en-US" sz="2000"/>
              <a:t>Bring </a:t>
            </a:r>
            <a:r>
              <a:rPr b="1" lang="en-US" sz="2000"/>
              <a:t>greater coherence </a:t>
            </a:r>
            <a:r>
              <a:rPr lang="en-US" sz="2000"/>
              <a:t>to the </a:t>
            </a:r>
            <a:r>
              <a:rPr b="1" lang="en-US" sz="2000"/>
              <a:t>national curriculum</a:t>
            </a:r>
            <a:r>
              <a:rPr lang="en-US" sz="2000"/>
              <a:t> for mathematics by </a:t>
            </a:r>
            <a:r>
              <a:rPr b="1" lang="en-US" sz="2000"/>
              <a:t>exemplifying the statutory guidance</a:t>
            </a:r>
            <a:r>
              <a:rPr lang="en-US" sz="2000"/>
              <a:t> for Key Stage 3 (DfE, 2013).</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Highlights the </a:t>
            </a:r>
            <a:r>
              <a:rPr b="1" lang="en-US" sz="2000"/>
              <a:t>most important knowledge and understanding</a:t>
            </a:r>
            <a:r>
              <a:rPr lang="en-US" sz="2000"/>
              <a:t> developed during Key Stage 3, the </a:t>
            </a:r>
            <a:r>
              <a:rPr b="1" lang="en-US" sz="2000"/>
              <a:t>connections</a:t>
            </a:r>
            <a:r>
              <a:rPr lang="en-US" sz="2000"/>
              <a:t> between different mathematical topics, and how they </a:t>
            </a:r>
            <a:r>
              <a:rPr b="1" lang="en-US" sz="2000"/>
              <a:t>link back to Key Stage 2 and forward to Key Stage 4.</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For selected </a:t>
            </a:r>
            <a:r>
              <a:rPr b="1" lang="en-US" sz="2000"/>
              <a:t>key ideas</a:t>
            </a:r>
            <a:r>
              <a:rPr lang="en-US" sz="2000"/>
              <a:t>, detailed guidance is provided, including common </a:t>
            </a:r>
            <a:r>
              <a:rPr b="1" lang="en-US" sz="2000"/>
              <a:t>misconceptions</a:t>
            </a:r>
            <a:r>
              <a:rPr lang="en-US" sz="2000"/>
              <a:t>; </a:t>
            </a:r>
            <a:r>
              <a:rPr b="1" lang="en-US" sz="2000"/>
              <a:t>teaching approaches</a:t>
            </a:r>
            <a:r>
              <a:rPr lang="en-US" sz="2000"/>
              <a:t> that lead to a </a:t>
            </a:r>
            <a:r>
              <a:rPr b="1" lang="en-US" sz="2000"/>
              <a:t>deep and connected</a:t>
            </a:r>
            <a:r>
              <a:rPr lang="en-US" sz="2000"/>
              <a:t> understanding; and sample questions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This </a:t>
            </a:r>
            <a:r>
              <a:rPr b="1" lang="en-US" sz="2000"/>
              <a:t>combination of developing fluency and mathematical understandin</a:t>
            </a:r>
            <a:r>
              <a:rPr lang="en-US" sz="2000"/>
              <a:t>g in tandem will enable students to use their learning accurately, efficiently and flexibly to </a:t>
            </a:r>
            <a:r>
              <a:rPr b="1" lang="en-US" sz="2000"/>
              <a:t>reason mathematically </a:t>
            </a:r>
            <a:r>
              <a:rPr lang="en-US" sz="2000"/>
              <a:t>and solve </a:t>
            </a:r>
            <a:r>
              <a:rPr b="1" lang="en-US" sz="2000"/>
              <a:t>routine and nonroutine problems</a:t>
            </a:r>
            <a:r>
              <a:rPr lang="en-US" sz="2000"/>
              <a:t>, so meeting the </a:t>
            </a:r>
            <a:r>
              <a:rPr b="1" lang="en-US" sz="2000"/>
              <a:t>aims of the national curriculum</a:t>
            </a:r>
            <a:r>
              <a:rPr lang="en-US" sz="2000"/>
              <a:t>.</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t>Discussion</a:t>
            </a:r>
            <a:endParaRPr/>
          </a:p>
        </p:txBody>
      </p:sp>
      <p:sp>
        <p:nvSpPr>
          <p:cNvPr id="182" name="Google Shape;182;p31"/>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spcBef>
                <a:spcPts val="0"/>
              </a:spcBef>
              <a:spcAft>
                <a:spcPts val="0"/>
              </a:spcAft>
              <a:buNone/>
            </a:pPr>
            <a:r>
              <a:t/>
            </a:r>
            <a:endParaRPr sz="2600" u="sng">
              <a:solidFill>
                <a:srgbClr val="000000"/>
              </a:solidFill>
              <a:latin typeface="Arial"/>
              <a:ea typeface="Arial"/>
              <a:cs typeface="Arial"/>
              <a:sym typeface="Arial"/>
            </a:endParaRPr>
          </a:p>
          <a:p>
            <a:pPr indent="0" lvl="0" marL="0" rtl="0" algn="l">
              <a:spcBef>
                <a:spcPts val="0"/>
              </a:spcBef>
              <a:spcAft>
                <a:spcPts val="0"/>
              </a:spcAft>
              <a:buNone/>
            </a:pPr>
            <a:r>
              <a:t/>
            </a:r>
            <a:endParaRPr sz="2600">
              <a:solidFill>
                <a:srgbClr val="000000"/>
              </a:solidFill>
              <a:latin typeface="Arial"/>
              <a:ea typeface="Arial"/>
              <a:cs typeface="Arial"/>
              <a:sym typeface="Arial"/>
            </a:endParaRPr>
          </a:p>
          <a:p>
            <a:pPr indent="0" lvl="0" marL="0" rtl="0" algn="l">
              <a:spcBef>
                <a:spcPts val="0"/>
              </a:spcBef>
              <a:spcAft>
                <a:spcPts val="0"/>
              </a:spcAft>
              <a:buNone/>
            </a:pPr>
            <a:r>
              <a:rPr lang="en-US" sz="2600">
                <a:solidFill>
                  <a:srgbClr val="000000"/>
                </a:solidFill>
                <a:latin typeface="Arial"/>
                <a:ea typeface="Arial"/>
                <a:cs typeface="Arial"/>
                <a:sym typeface="Arial"/>
              </a:rPr>
              <a:t>How are schemes of work created in your department?</a:t>
            </a:r>
            <a:endParaRPr sz="2600">
              <a:solidFill>
                <a:srgbClr val="000000"/>
              </a:solidFill>
              <a:latin typeface="Arial"/>
              <a:ea typeface="Arial"/>
              <a:cs typeface="Arial"/>
              <a:sym typeface="Arial"/>
            </a:endParaRPr>
          </a:p>
          <a:p>
            <a:pPr indent="0" lvl="0" marL="0" rtl="0" algn="l">
              <a:spcBef>
                <a:spcPts val="0"/>
              </a:spcBef>
              <a:spcAft>
                <a:spcPts val="0"/>
              </a:spcAft>
              <a:buNone/>
            </a:pPr>
            <a:r>
              <a:t/>
            </a:r>
            <a:endParaRPr sz="2600">
              <a:solidFill>
                <a:srgbClr val="000000"/>
              </a:solidFill>
              <a:latin typeface="Arial"/>
              <a:ea typeface="Arial"/>
              <a:cs typeface="Arial"/>
              <a:sym typeface="Arial"/>
            </a:endParaRPr>
          </a:p>
          <a:p>
            <a:pPr indent="0" lvl="0" marL="0" rtl="0" algn="l">
              <a:spcBef>
                <a:spcPts val="0"/>
              </a:spcBef>
              <a:spcAft>
                <a:spcPts val="0"/>
              </a:spcAft>
              <a:buNone/>
            </a:pPr>
            <a:r>
              <a:rPr lang="en-US" sz="2600">
                <a:solidFill>
                  <a:srgbClr val="000000"/>
                </a:solidFill>
                <a:latin typeface="Arial"/>
                <a:ea typeface="Arial"/>
                <a:cs typeface="Arial"/>
                <a:sym typeface="Arial"/>
              </a:rPr>
              <a:t>Is there any opportunity to reflect upon their effectiveness?</a:t>
            </a:r>
            <a:endParaRPr sz="2600">
              <a:solidFill>
                <a:srgbClr val="000000"/>
              </a:solidFill>
              <a:latin typeface="Arial"/>
              <a:ea typeface="Arial"/>
              <a:cs typeface="Arial"/>
              <a:sym typeface="Arial"/>
            </a:endParaRPr>
          </a:p>
          <a:p>
            <a:pPr indent="0" lvl="0" marL="0" rtl="0" algn="l">
              <a:spcBef>
                <a:spcPts val="0"/>
              </a:spcBef>
              <a:spcAft>
                <a:spcPts val="0"/>
              </a:spcAft>
              <a:buNone/>
            </a:pPr>
            <a:r>
              <a:t/>
            </a:r>
            <a:endParaRPr sz="2600">
              <a:solidFill>
                <a:srgbClr val="000000"/>
              </a:solidFill>
              <a:latin typeface="Arial"/>
              <a:ea typeface="Arial"/>
              <a:cs typeface="Arial"/>
              <a:sym typeface="Arial"/>
            </a:endParaRPr>
          </a:p>
          <a:p>
            <a:pPr indent="0" lvl="0" marL="0" rtl="0" algn="l">
              <a:spcBef>
                <a:spcPts val="0"/>
              </a:spcBef>
              <a:spcAft>
                <a:spcPts val="0"/>
              </a:spcAft>
              <a:buNone/>
            </a:pPr>
            <a:r>
              <a:rPr lang="en-US" sz="2600">
                <a:solidFill>
                  <a:srgbClr val="000000"/>
                </a:solidFill>
                <a:latin typeface="Arial"/>
                <a:ea typeface="Arial"/>
                <a:cs typeface="Arial"/>
                <a:sym typeface="Arial"/>
              </a:rPr>
              <a:t>Is there any opportunity for collaborative planning?</a:t>
            </a:r>
            <a:endParaRPr sz="2600">
              <a:solidFill>
                <a:srgbClr val="000000"/>
              </a:solidFill>
              <a:latin typeface="Arial"/>
              <a:ea typeface="Arial"/>
              <a:cs typeface="Arial"/>
              <a:sym typeface="Arial"/>
            </a:endParaRPr>
          </a:p>
          <a:p>
            <a:pPr indent="0" lvl="0" marL="0" rtl="0" algn="l">
              <a:spcBef>
                <a:spcPts val="960"/>
              </a:spcBef>
              <a:spcAft>
                <a:spcPts val="0"/>
              </a:spcAft>
              <a:buNone/>
            </a:pPr>
            <a:r>
              <a:t/>
            </a:r>
            <a:endParaRPr sz="6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t>Topic Structure</a:t>
            </a:r>
            <a:endParaRPr/>
          </a:p>
        </p:txBody>
      </p:sp>
      <p:pic>
        <p:nvPicPr>
          <p:cNvPr id="189" name="Google Shape;189;p32"/>
          <p:cNvPicPr preferRelativeResize="0"/>
          <p:nvPr/>
        </p:nvPicPr>
        <p:blipFill rotWithShape="1">
          <a:blip r:embed="rId3">
            <a:alphaModFix/>
          </a:blip>
          <a:srcRect b="8068" l="19518" r="19941" t="24808"/>
          <a:stretch/>
        </p:blipFill>
        <p:spPr>
          <a:xfrm>
            <a:off x="171375" y="1751375"/>
            <a:ext cx="11135851" cy="6945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417810" y="50993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t>Introducing Linear Equations</a:t>
            </a:r>
            <a:endParaRPr/>
          </a:p>
        </p:txBody>
      </p:sp>
      <p:sp>
        <p:nvSpPr>
          <p:cNvPr id="196" name="Google Shape;196;p33"/>
          <p:cNvSpPr txBox="1"/>
          <p:nvPr>
            <p:ph idx="1" type="body"/>
          </p:nvPr>
        </p:nvSpPr>
        <p:spPr>
          <a:xfrm>
            <a:off x="6374913" y="1582013"/>
            <a:ext cx="6789600" cy="1912800"/>
          </a:xfrm>
          <a:prstGeom prst="rect">
            <a:avLst/>
          </a:prstGeom>
        </p:spPr>
        <p:txBody>
          <a:bodyPr anchorCtr="0" anchor="t" bIns="65000" lIns="130000" spcFirstLastPara="1" rIns="130000" wrap="square" tIns="65000">
            <a:noAutofit/>
          </a:bodyPr>
          <a:lstStyle/>
          <a:p>
            <a:pPr indent="0" lvl="0" marL="0" rtl="0" algn="l">
              <a:spcBef>
                <a:spcPts val="960"/>
              </a:spcBef>
              <a:spcAft>
                <a:spcPts val="0"/>
              </a:spcAft>
              <a:buNone/>
            </a:pPr>
            <a:r>
              <a:rPr lang="en-US"/>
              <a:t>What </a:t>
            </a:r>
            <a:r>
              <a:rPr lang="en-US"/>
              <a:t>could</a:t>
            </a:r>
            <a:r>
              <a:rPr lang="en-US"/>
              <a:t> students do next?</a:t>
            </a:r>
            <a:endParaRPr/>
          </a:p>
        </p:txBody>
      </p:sp>
      <p:pic>
        <p:nvPicPr>
          <p:cNvPr id="197" name="Google Shape;197;p33"/>
          <p:cNvPicPr preferRelativeResize="0"/>
          <p:nvPr/>
        </p:nvPicPr>
        <p:blipFill rotWithShape="1">
          <a:blip r:embed="rId3">
            <a:alphaModFix/>
          </a:blip>
          <a:srcRect b="12816" l="19460" r="14750" t="24325"/>
          <a:stretch/>
        </p:blipFill>
        <p:spPr>
          <a:xfrm>
            <a:off x="1239850" y="3275125"/>
            <a:ext cx="8269149" cy="6321149"/>
          </a:xfrm>
          <a:prstGeom prst="rect">
            <a:avLst/>
          </a:prstGeom>
          <a:noFill/>
          <a:ln>
            <a:noFill/>
          </a:ln>
        </p:spPr>
      </p:pic>
      <p:sp>
        <p:nvSpPr>
          <p:cNvPr id="198" name="Google Shape;198;p33"/>
          <p:cNvSpPr/>
          <p:nvPr/>
        </p:nvSpPr>
        <p:spPr>
          <a:xfrm>
            <a:off x="1033375" y="5032725"/>
            <a:ext cx="2107200" cy="95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t>Curriculum Planning</a:t>
            </a:r>
            <a:endParaRPr/>
          </a:p>
        </p:txBody>
      </p:sp>
      <p:sp>
        <p:nvSpPr>
          <p:cNvPr id="205" name="Google Shape;205;p34"/>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spcBef>
                <a:spcPts val="960"/>
              </a:spcBef>
              <a:spcAft>
                <a:spcPts val="0"/>
              </a:spcAft>
              <a:buNone/>
            </a:pPr>
            <a:r>
              <a:rPr lang="en-US"/>
              <a:t>What are the small steps in understanding to get students to the end point of solving linear equations?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649698" y="4920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t>Solving Linear Equations</a:t>
            </a:r>
            <a:endParaRPr/>
          </a:p>
        </p:txBody>
      </p:sp>
      <p:pic>
        <p:nvPicPr>
          <p:cNvPr id="212" name="Google Shape;212;p35"/>
          <p:cNvPicPr preferRelativeResize="0"/>
          <p:nvPr/>
        </p:nvPicPr>
        <p:blipFill rotWithShape="1">
          <a:blip r:embed="rId3">
            <a:alphaModFix/>
          </a:blip>
          <a:srcRect b="62241" l="36314" r="40303" t="20531"/>
          <a:stretch/>
        </p:blipFill>
        <p:spPr>
          <a:xfrm>
            <a:off x="7013041" y="2291906"/>
            <a:ext cx="5765683" cy="2389651"/>
          </a:xfrm>
          <a:prstGeom prst="rect">
            <a:avLst/>
          </a:prstGeom>
          <a:noFill/>
          <a:ln>
            <a:noFill/>
          </a:ln>
        </p:spPr>
      </p:pic>
      <p:pic>
        <p:nvPicPr>
          <p:cNvPr id="213" name="Google Shape;213;p35"/>
          <p:cNvPicPr preferRelativeResize="0"/>
          <p:nvPr/>
        </p:nvPicPr>
        <p:blipFill rotWithShape="1">
          <a:blip r:embed="rId4">
            <a:alphaModFix/>
          </a:blip>
          <a:srcRect b="11689" l="22607" r="28054" t="28910"/>
          <a:stretch/>
        </p:blipFill>
        <p:spPr>
          <a:xfrm>
            <a:off x="174561" y="2390450"/>
            <a:ext cx="6497774" cy="4400376"/>
          </a:xfrm>
          <a:prstGeom prst="rect">
            <a:avLst/>
          </a:prstGeom>
          <a:noFill/>
          <a:ln>
            <a:noFill/>
          </a:ln>
        </p:spPr>
      </p:pic>
      <p:pic>
        <p:nvPicPr>
          <p:cNvPr id="214" name="Google Shape;214;p35"/>
          <p:cNvPicPr preferRelativeResize="0"/>
          <p:nvPr/>
        </p:nvPicPr>
        <p:blipFill rotWithShape="1">
          <a:blip r:embed="rId5">
            <a:alphaModFix/>
          </a:blip>
          <a:srcRect b="31892" l="22618" r="27305" t="36323"/>
          <a:stretch/>
        </p:blipFill>
        <p:spPr>
          <a:xfrm>
            <a:off x="174562" y="6790825"/>
            <a:ext cx="6692851" cy="2389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649698" y="36723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Example</a:t>
            </a:r>
            <a:r>
              <a:rPr lang="en-US">
                <a:latin typeface="Calibri"/>
                <a:ea typeface="Calibri"/>
                <a:cs typeface="Calibri"/>
                <a:sym typeface="Calibri"/>
              </a:rPr>
              <a:t> Materials 1</a:t>
            </a:r>
            <a:endParaRPr sz="6000">
              <a:latin typeface="Calibri"/>
              <a:ea typeface="Calibri"/>
              <a:cs typeface="Calibri"/>
              <a:sym typeface="Calibri"/>
            </a:endParaRPr>
          </a:p>
        </p:txBody>
      </p:sp>
      <p:sp>
        <p:nvSpPr>
          <p:cNvPr id="221" name="Google Shape;221;p36"/>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1371600" rtl="0" algn="l">
              <a:spcBef>
                <a:spcPts val="0"/>
              </a:spcBef>
              <a:spcAft>
                <a:spcPts val="0"/>
              </a:spcAft>
              <a:buNone/>
            </a:pPr>
            <a:r>
              <a:t/>
            </a:r>
            <a:endParaRPr sz="3600"/>
          </a:p>
          <a:p>
            <a:pPr indent="0" lvl="0" marL="457200" rtl="0" algn="l">
              <a:lnSpc>
                <a:spcPct val="100000"/>
              </a:lnSpc>
              <a:spcBef>
                <a:spcPts val="0"/>
              </a:spcBef>
              <a:spcAft>
                <a:spcPts val="0"/>
              </a:spcAft>
              <a:buNone/>
            </a:pPr>
            <a:r>
              <a:t/>
            </a:r>
            <a:endParaRPr sz="3600"/>
          </a:p>
        </p:txBody>
      </p:sp>
      <p:pic>
        <p:nvPicPr>
          <p:cNvPr id="222" name="Google Shape;222;p36"/>
          <p:cNvPicPr preferRelativeResize="0"/>
          <p:nvPr/>
        </p:nvPicPr>
        <p:blipFill rotWithShape="1">
          <a:blip r:embed="rId3">
            <a:alphaModFix/>
          </a:blip>
          <a:srcRect b="12611" l="20094" r="21712" t="21563"/>
          <a:stretch/>
        </p:blipFill>
        <p:spPr>
          <a:xfrm>
            <a:off x="448575" y="1585750"/>
            <a:ext cx="8562474" cy="7748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7"/>
          <p:cNvPicPr preferRelativeResize="0"/>
          <p:nvPr/>
        </p:nvPicPr>
        <p:blipFill rotWithShape="1">
          <a:blip r:embed="rId3">
            <a:alphaModFix/>
          </a:blip>
          <a:srcRect b="37129" l="10924" r="15858" t="26300"/>
          <a:stretch/>
        </p:blipFill>
        <p:spPr>
          <a:xfrm>
            <a:off x="123487" y="2811625"/>
            <a:ext cx="12746701" cy="5093100"/>
          </a:xfrm>
          <a:prstGeom prst="rect">
            <a:avLst/>
          </a:prstGeom>
          <a:noFill/>
          <a:ln>
            <a:noFill/>
          </a:ln>
        </p:spPr>
      </p:pic>
      <p:sp>
        <p:nvSpPr>
          <p:cNvPr id="229" name="Google Shape;229;p37"/>
          <p:cNvSpPr txBox="1"/>
          <p:nvPr>
            <p:ph type="title"/>
          </p:nvPr>
        </p:nvSpPr>
        <p:spPr>
          <a:xfrm>
            <a:off x="649310" y="75963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Example Materials 2</a:t>
            </a:r>
            <a:endParaRPr sz="6000">
              <a:latin typeface="Calibri"/>
              <a:ea typeface="Calibri"/>
              <a:cs typeface="Calibri"/>
              <a:sym typeface="Calibri"/>
            </a:endParaRPr>
          </a:p>
        </p:txBody>
      </p:sp>
      <p:sp>
        <p:nvSpPr>
          <p:cNvPr id="230" name="Google Shape;230;p37"/>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spcBef>
                <a:spcPts val="96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8"/>
          <p:cNvPicPr preferRelativeResize="0"/>
          <p:nvPr/>
        </p:nvPicPr>
        <p:blipFill rotWithShape="1">
          <a:blip r:embed="rId3">
            <a:alphaModFix/>
          </a:blip>
          <a:srcRect b="40088" l="10763" r="24237" t="21563"/>
          <a:stretch/>
        </p:blipFill>
        <p:spPr>
          <a:xfrm>
            <a:off x="297175" y="2538425"/>
            <a:ext cx="10395549" cy="4906949"/>
          </a:xfrm>
          <a:prstGeom prst="rect">
            <a:avLst/>
          </a:prstGeom>
          <a:noFill/>
          <a:ln>
            <a:noFill/>
          </a:ln>
        </p:spPr>
      </p:pic>
      <p:sp>
        <p:nvSpPr>
          <p:cNvPr id="237" name="Google Shape;237;p38"/>
          <p:cNvSpPr txBox="1"/>
          <p:nvPr>
            <p:ph type="title"/>
          </p:nvPr>
        </p:nvSpPr>
        <p:spPr>
          <a:xfrm>
            <a:off x="649698" y="59913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Example Materials 3</a:t>
            </a:r>
            <a:endParaRPr sz="6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774700" lvl="0" marL="457200" rtl="0" algn="l">
              <a:spcBef>
                <a:spcPts val="0"/>
              </a:spcBef>
              <a:spcAft>
                <a:spcPts val="0"/>
              </a:spcAft>
              <a:buSzPts val="8600"/>
              <a:buFont typeface="Calibri"/>
              <a:buAutoNum type="arabicPeriod"/>
            </a:pPr>
            <a:r>
              <a:rPr lang="en-US" sz="8600">
                <a:latin typeface="Calibri"/>
                <a:ea typeface="Calibri"/>
                <a:cs typeface="Calibri"/>
                <a:sym typeface="Calibri"/>
              </a:rPr>
              <a:t>Welcome, apologies and introductions</a:t>
            </a:r>
            <a:endParaRPr sz="86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6</a:t>
            </a:r>
            <a:r>
              <a:rPr lang="en-US">
                <a:latin typeface="Calibri"/>
                <a:ea typeface="Calibri"/>
                <a:cs typeface="Calibri"/>
                <a:sym typeface="Calibri"/>
              </a:rPr>
              <a:t>. CCF 2 Reading</a:t>
            </a:r>
            <a:endParaRPr sz="6000">
              <a:latin typeface="Calibri"/>
              <a:ea typeface="Calibri"/>
              <a:cs typeface="Calibri"/>
              <a:sym typeface="Calibri"/>
            </a:endParaRPr>
          </a:p>
        </p:txBody>
      </p:sp>
      <p:sp>
        <p:nvSpPr>
          <p:cNvPr id="244" name="Google Shape;244;p39"/>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457200" lvl="0" marL="914400" rtl="0" algn="l">
              <a:lnSpc>
                <a:spcPct val="200000"/>
              </a:lnSpc>
              <a:spcBef>
                <a:spcPts val="720"/>
              </a:spcBef>
              <a:spcAft>
                <a:spcPts val="0"/>
              </a:spcAft>
              <a:buSzPts val="3600"/>
              <a:buChar char="●"/>
            </a:pPr>
            <a:r>
              <a:rPr lang="en-US" sz="3600"/>
              <a:t>CCF reading list</a:t>
            </a:r>
            <a:endParaRPr sz="3600"/>
          </a:p>
          <a:p>
            <a:pPr indent="-457200" lvl="0" marL="914400" rtl="0" algn="l">
              <a:lnSpc>
                <a:spcPct val="200000"/>
              </a:lnSpc>
              <a:spcBef>
                <a:spcPts val="720"/>
              </a:spcBef>
              <a:spcAft>
                <a:spcPts val="0"/>
              </a:spcAft>
              <a:buSzPts val="3600"/>
              <a:buChar char="●"/>
            </a:pPr>
            <a:r>
              <a:rPr lang="en-US" sz="3600"/>
              <a:t>What?</a:t>
            </a:r>
            <a:endParaRPr sz="3600"/>
          </a:p>
          <a:p>
            <a:pPr indent="-457200" lvl="0" marL="914400" rtl="0" algn="l">
              <a:lnSpc>
                <a:spcPct val="200000"/>
              </a:lnSpc>
              <a:spcBef>
                <a:spcPts val="720"/>
              </a:spcBef>
              <a:spcAft>
                <a:spcPts val="0"/>
              </a:spcAft>
              <a:buSzPts val="3600"/>
              <a:buChar char="●"/>
            </a:pPr>
            <a:r>
              <a:rPr lang="en-US" sz="3600"/>
              <a:t>How?</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type="title"/>
          </p:nvPr>
        </p:nvSpPr>
        <p:spPr>
          <a:xfrm>
            <a:off x="649698" y="1080705"/>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6. CCF 2 Reading - task</a:t>
            </a:r>
            <a:endParaRPr sz="6000">
              <a:latin typeface="Calibri"/>
              <a:ea typeface="Calibri"/>
              <a:cs typeface="Calibri"/>
              <a:sym typeface="Calibri"/>
            </a:endParaRPr>
          </a:p>
        </p:txBody>
      </p:sp>
      <p:sp>
        <p:nvSpPr>
          <p:cNvPr id="251" name="Google Shape;251;p40"/>
          <p:cNvSpPr txBox="1"/>
          <p:nvPr>
            <p:ph idx="1" type="body"/>
          </p:nvPr>
        </p:nvSpPr>
        <p:spPr>
          <a:xfrm>
            <a:off x="1239856" y="3343775"/>
            <a:ext cx="10175700" cy="1912800"/>
          </a:xfrm>
          <a:prstGeom prst="rect">
            <a:avLst/>
          </a:prstGeom>
        </p:spPr>
        <p:txBody>
          <a:bodyPr anchorCtr="0" anchor="t" bIns="65000" lIns="130000" spcFirstLastPara="1" rIns="130000" wrap="square" tIns="65000">
            <a:noAutofit/>
          </a:bodyPr>
          <a:lstStyle/>
          <a:p>
            <a:pPr indent="-457200" lvl="0" marL="914400" rtl="0" algn="l">
              <a:lnSpc>
                <a:spcPct val="200000"/>
              </a:lnSpc>
              <a:spcBef>
                <a:spcPts val="720"/>
              </a:spcBef>
              <a:spcAft>
                <a:spcPts val="0"/>
              </a:spcAft>
              <a:buSzPts val="3600"/>
              <a:buChar char="●"/>
            </a:pPr>
            <a:r>
              <a:rPr lang="en-US" sz="3600" u="sng">
                <a:solidFill>
                  <a:schemeClr val="hlink"/>
                </a:solidFill>
                <a:hlinkClick r:id="rId3"/>
              </a:rPr>
              <a:t>7 recommendations</a:t>
            </a:r>
            <a:endParaRPr sz="3600"/>
          </a:p>
          <a:p>
            <a:pPr indent="-457200" lvl="0" marL="914400" rtl="0" algn="l">
              <a:lnSpc>
                <a:spcPct val="200000"/>
              </a:lnSpc>
              <a:spcBef>
                <a:spcPts val="720"/>
              </a:spcBef>
              <a:spcAft>
                <a:spcPts val="0"/>
              </a:spcAft>
              <a:buSzPts val="3600"/>
              <a:buChar char="●"/>
            </a:pPr>
            <a:r>
              <a:rPr lang="en-US" sz="3600"/>
              <a:t>How could this link to </a:t>
            </a:r>
            <a:r>
              <a:rPr lang="en-US" sz="3600"/>
              <a:t>school</a:t>
            </a:r>
            <a:r>
              <a:rPr lang="en-US" sz="3600"/>
              <a:t> based work?</a:t>
            </a:r>
            <a:endParaRPr sz="3600"/>
          </a:p>
          <a:p>
            <a:pPr indent="-457200" lvl="0" marL="914400" rtl="0" algn="l">
              <a:lnSpc>
                <a:spcPct val="200000"/>
              </a:lnSpc>
              <a:spcBef>
                <a:spcPts val="720"/>
              </a:spcBef>
              <a:spcAft>
                <a:spcPts val="0"/>
              </a:spcAft>
              <a:buSzPts val="3600"/>
              <a:buChar char="●"/>
            </a:pPr>
            <a:r>
              <a:rPr lang="en-US" sz="3600"/>
              <a:t>How can we link this to uni based work?</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ctr">
              <a:spcBef>
                <a:spcPts val="0"/>
              </a:spcBef>
              <a:spcAft>
                <a:spcPts val="0"/>
              </a:spcAft>
              <a:buNone/>
            </a:pPr>
            <a:r>
              <a:rPr lang="en-US" sz="8600">
                <a:latin typeface="Calibri"/>
                <a:ea typeface="Calibri"/>
                <a:cs typeface="Calibri"/>
                <a:sym typeface="Calibri"/>
              </a:rPr>
              <a:t>Looking Forward</a:t>
            </a:r>
            <a:r>
              <a:rPr lang="en-US" sz="8600">
                <a:latin typeface="Calibri"/>
                <a:ea typeface="Calibri"/>
                <a:cs typeface="Calibri"/>
                <a:sym typeface="Calibri"/>
              </a:rPr>
              <a:t> Section</a:t>
            </a:r>
            <a:endParaRPr sz="4800">
              <a:latin typeface="Calibri"/>
              <a:ea typeface="Calibri"/>
              <a:cs typeface="Calibri"/>
              <a:sym typeface="Calibri"/>
            </a:endParaRPr>
          </a:p>
        </p:txBody>
      </p:sp>
      <p:sp>
        <p:nvSpPr>
          <p:cNvPr id="258" name="Google Shape;258;p41"/>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lnSpc>
                <a:spcPct val="200000"/>
              </a:lnSpc>
              <a:spcBef>
                <a:spcPts val="0"/>
              </a:spcBef>
              <a:spcAft>
                <a:spcPts val="0"/>
              </a:spcAft>
              <a:buNone/>
            </a:pPr>
            <a:r>
              <a:rPr lang="en-US" sz="3700">
                <a:solidFill>
                  <a:srgbClr val="000000"/>
                </a:solidFill>
              </a:rPr>
              <a:t>Overview of Placement 2</a:t>
            </a:r>
            <a:endParaRPr sz="3700">
              <a:solidFill>
                <a:srgbClr val="000000"/>
              </a:solidFill>
            </a:endParaRPr>
          </a:p>
          <a:p>
            <a:pPr indent="0" lvl="0" marL="0" rtl="0" algn="l">
              <a:lnSpc>
                <a:spcPct val="200000"/>
              </a:lnSpc>
              <a:spcBef>
                <a:spcPts val="0"/>
              </a:spcBef>
              <a:spcAft>
                <a:spcPts val="0"/>
              </a:spcAft>
              <a:buNone/>
            </a:pPr>
            <a:r>
              <a:t/>
            </a:r>
            <a:endParaRPr sz="37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7</a:t>
            </a:r>
            <a:r>
              <a:rPr lang="en-US">
                <a:latin typeface="Calibri"/>
                <a:ea typeface="Calibri"/>
                <a:cs typeface="Calibri"/>
                <a:sym typeface="Calibri"/>
              </a:rPr>
              <a:t>. Overview of Placement 2</a:t>
            </a:r>
            <a:endParaRPr sz="6000">
              <a:latin typeface="Calibri"/>
              <a:ea typeface="Calibri"/>
              <a:cs typeface="Calibri"/>
              <a:sym typeface="Calibri"/>
            </a:endParaRPr>
          </a:p>
        </p:txBody>
      </p:sp>
      <p:sp>
        <p:nvSpPr>
          <p:cNvPr id="265" name="Google Shape;265;p42"/>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457200" lvl="0" marL="914400" rtl="0" algn="l">
              <a:lnSpc>
                <a:spcPct val="200000"/>
              </a:lnSpc>
              <a:spcBef>
                <a:spcPts val="720"/>
              </a:spcBef>
              <a:spcAft>
                <a:spcPts val="0"/>
              </a:spcAft>
              <a:buClr>
                <a:srgbClr val="000000"/>
              </a:buClr>
              <a:buSzPts val="3600"/>
              <a:buFont typeface="Calibri"/>
              <a:buChar char="●"/>
            </a:pPr>
            <a:r>
              <a:rPr lang="en-US" sz="3600">
                <a:solidFill>
                  <a:srgbClr val="000000"/>
                </a:solidFill>
              </a:rPr>
              <a:t>Key dates </a:t>
            </a:r>
            <a:r>
              <a:rPr lang="en-US" sz="3600" u="sng">
                <a:solidFill>
                  <a:schemeClr val="hlink"/>
                </a:solidFill>
                <a:hlinkClick r:id="rId3"/>
              </a:rPr>
              <a:t>Programme</a:t>
            </a:r>
            <a:endParaRPr sz="3600">
              <a:solidFill>
                <a:srgbClr val="9900FF"/>
              </a:solidFill>
            </a:endParaRPr>
          </a:p>
          <a:p>
            <a:pPr indent="-457200" lvl="0" marL="914400" rtl="0" algn="l">
              <a:lnSpc>
                <a:spcPct val="200000"/>
              </a:lnSpc>
              <a:spcBef>
                <a:spcPts val="720"/>
              </a:spcBef>
              <a:spcAft>
                <a:spcPts val="0"/>
              </a:spcAft>
              <a:buClr>
                <a:srgbClr val="000000"/>
              </a:buClr>
              <a:buSzPts val="3600"/>
              <a:buFont typeface="Calibri"/>
              <a:buChar char="●"/>
            </a:pPr>
            <a:r>
              <a:rPr lang="en-US" sz="3600">
                <a:solidFill>
                  <a:srgbClr val="000000"/>
                </a:solidFill>
              </a:rPr>
              <a:t>Assignment 3 </a:t>
            </a:r>
            <a:r>
              <a:rPr lang="en-US" sz="3600" u="sng">
                <a:solidFill>
                  <a:schemeClr val="hlink"/>
                </a:solidFill>
                <a:hlinkClick r:id="rId4"/>
              </a:rPr>
              <a:t>Task</a:t>
            </a:r>
            <a:endParaRPr sz="3600"/>
          </a:p>
          <a:p>
            <a:pPr indent="-457200" lvl="0" marL="914400" rtl="0" algn="l">
              <a:lnSpc>
                <a:spcPct val="200000"/>
              </a:lnSpc>
              <a:spcBef>
                <a:spcPts val="720"/>
              </a:spcBef>
              <a:spcAft>
                <a:spcPts val="0"/>
              </a:spcAft>
              <a:buSzPts val="3600"/>
              <a:buChar char="●"/>
            </a:pPr>
            <a:r>
              <a:rPr lang="en-US" sz="3600"/>
              <a:t>Professional Enrichment</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ctr">
              <a:spcBef>
                <a:spcPts val="0"/>
              </a:spcBef>
              <a:spcAft>
                <a:spcPts val="0"/>
              </a:spcAft>
              <a:buNone/>
            </a:pPr>
            <a:r>
              <a:rPr lang="en-US" sz="8600">
                <a:latin typeface="Calibri"/>
                <a:ea typeface="Calibri"/>
                <a:cs typeface="Calibri"/>
                <a:sym typeface="Calibri"/>
              </a:rPr>
              <a:t>OFSTED Preparation</a:t>
            </a:r>
            <a:endParaRPr sz="4800">
              <a:latin typeface="Calibri"/>
              <a:ea typeface="Calibri"/>
              <a:cs typeface="Calibri"/>
              <a:sym typeface="Calibri"/>
            </a:endParaRPr>
          </a:p>
        </p:txBody>
      </p:sp>
      <p:sp>
        <p:nvSpPr>
          <p:cNvPr id="272" name="Google Shape;272;p43"/>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lnSpc>
                <a:spcPct val="200000"/>
              </a:lnSpc>
              <a:spcBef>
                <a:spcPts val="0"/>
              </a:spcBef>
              <a:spcAft>
                <a:spcPts val="0"/>
              </a:spcAft>
              <a:buNone/>
            </a:pPr>
            <a:r>
              <a:rPr lang="en-US" sz="3700">
                <a:solidFill>
                  <a:srgbClr val="000000"/>
                </a:solidFill>
              </a:rPr>
              <a:t>Our vision and curriculum</a:t>
            </a:r>
            <a:endParaRPr sz="37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8</a:t>
            </a:r>
            <a:r>
              <a:rPr lang="en-US">
                <a:latin typeface="Calibri"/>
                <a:ea typeface="Calibri"/>
                <a:cs typeface="Calibri"/>
                <a:sym typeface="Calibri"/>
              </a:rPr>
              <a:t>. Our Vision and Curriculum</a:t>
            </a:r>
            <a:endParaRPr sz="6000">
              <a:latin typeface="Calibri"/>
              <a:ea typeface="Calibri"/>
              <a:cs typeface="Calibri"/>
              <a:sym typeface="Calibri"/>
            </a:endParaRPr>
          </a:p>
        </p:txBody>
      </p:sp>
      <p:sp>
        <p:nvSpPr>
          <p:cNvPr id="279" name="Google Shape;279;p44"/>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lnSpc>
                <a:spcPct val="106999"/>
              </a:lnSpc>
              <a:spcBef>
                <a:spcPts val="200"/>
              </a:spcBef>
              <a:spcAft>
                <a:spcPts val="0"/>
              </a:spcAft>
              <a:buNone/>
            </a:pPr>
            <a:r>
              <a:rPr lang="en-US" sz="3600" u="sng">
                <a:solidFill>
                  <a:schemeClr val="hlink"/>
                </a:solidFill>
                <a:hlinkClick r:id="rId3"/>
              </a:rPr>
              <a:t>Vision Statement</a:t>
            </a:r>
            <a:endParaRPr sz="3600">
              <a:solidFill>
                <a:srgbClr val="000000"/>
              </a:solidFill>
            </a:endParaRPr>
          </a:p>
          <a:p>
            <a:pPr indent="0" lvl="0" marL="0" rtl="0" algn="l">
              <a:spcBef>
                <a:spcPts val="800"/>
              </a:spcBef>
              <a:spcAft>
                <a:spcPts val="0"/>
              </a:spcAft>
              <a:buNone/>
            </a:pPr>
            <a:r>
              <a:t/>
            </a:r>
            <a:endParaRPr sz="3600">
              <a:solidFill>
                <a:srgbClr val="000000"/>
              </a:solidFill>
            </a:endParaRPr>
          </a:p>
          <a:p>
            <a:pPr indent="0" lvl="0" marL="0" rtl="0" algn="l">
              <a:spcBef>
                <a:spcPts val="0"/>
              </a:spcBef>
              <a:spcAft>
                <a:spcPts val="0"/>
              </a:spcAft>
              <a:buNone/>
            </a:pPr>
            <a:r>
              <a:t/>
            </a:r>
            <a:endParaRPr sz="3600">
              <a:solidFill>
                <a:srgbClr val="000000"/>
              </a:solidFill>
            </a:endParaRPr>
          </a:p>
          <a:p>
            <a:pPr indent="0" lvl="0" marL="0" rtl="0" algn="l">
              <a:spcBef>
                <a:spcPts val="0"/>
              </a:spcBef>
              <a:spcAft>
                <a:spcPts val="0"/>
              </a:spcAft>
              <a:buNone/>
            </a:pPr>
            <a:r>
              <a:rPr lang="en-US" sz="3600" u="sng">
                <a:solidFill>
                  <a:srgbClr val="1155CC"/>
                </a:solidFill>
                <a:hlinkClick r:id="rId4">
                  <a:extLst>
                    <a:ext uri="{A12FA001-AC4F-418D-AE19-62706E023703}">
                      <ahyp:hlinkClr val="tx"/>
                    </a:ext>
                  </a:extLst>
                </a:hlinkClick>
              </a:rPr>
              <a:t>Briefing sheet</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AOB</a:t>
            </a:r>
            <a:endParaRPr sz="6000">
              <a:latin typeface="Calibri"/>
              <a:ea typeface="Calibri"/>
              <a:cs typeface="Calibri"/>
              <a:sym typeface="Calibri"/>
            </a:endParaRPr>
          </a:p>
        </p:txBody>
      </p:sp>
      <p:sp>
        <p:nvSpPr>
          <p:cNvPr id="286" name="Google Shape;286;p45"/>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spcBef>
                <a:spcPts val="0"/>
              </a:spcBef>
              <a:spcAft>
                <a:spcPts val="0"/>
              </a:spcAft>
              <a:buNone/>
            </a:pPr>
            <a:r>
              <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ctr">
              <a:spcBef>
                <a:spcPts val="0"/>
              </a:spcBef>
              <a:spcAft>
                <a:spcPts val="0"/>
              </a:spcAft>
              <a:buNone/>
            </a:pPr>
            <a:r>
              <a:rPr lang="en-US" sz="8600">
                <a:latin typeface="Calibri"/>
                <a:ea typeface="Calibri"/>
                <a:cs typeface="Calibri"/>
                <a:sym typeface="Calibri"/>
              </a:rPr>
              <a:t>Review Section</a:t>
            </a:r>
            <a:endParaRPr sz="4800">
              <a:latin typeface="Calibri"/>
              <a:ea typeface="Calibri"/>
              <a:cs typeface="Calibri"/>
              <a:sym typeface="Calibri"/>
            </a:endParaRPr>
          </a:p>
        </p:txBody>
      </p:sp>
      <p:sp>
        <p:nvSpPr>
          <p:cNvPr id="115" name="Google Shape;115;p22"/>
          <p:cNvSpPr txBox="1"/>
          <p:nvPr>
            <p:ph idx="1" type="body"/>
          </p:nvPr>
        </p:nvSpPr>
        <p:spPr>
          <a:xfrm>
            <a:off x="649306" y="4681550"/>
            <a:ext cx="9945900" cy="1912800"/>
          </a:xfrm>
          <a:prstGeom prst="rect">
            <a:avLst/>
          </a:prstGeom>
        </p:spPr>
        <p:txBody>
          <a:bodyPr anchorCtr="0" anchor="t" bIns="65000" lIns="130000" spcFirstLastPara="1" rIns="130000" wrap="square" tIns="65000">
            <a:noAutofit/>
          </a:bodyPr>
          <a:lstStyle/>
          <a:p>
            <a:pPr indent="0" lvl="0" marL="0" rtl="0" algn="l">
              <a:lnSpc>
                <a:spcPct val="200000"/>
              </a:lnSpc>
              <a:spcBef>
                <a:spcPts val="0"/>
              </a:spcBef>
              <a:spcAft>
                <a:spcPts val="0"/>
              </a:spcAft>
              <a:buNone/>
            </a:pPr>
            <a:r>
              <a:rPr lang="en-US" sz="3700">
                <a:solidFill>
                  <a:srgbClr val="000000"/>
                </a:solidFill>
              </a:rPr>
              <a:t>Review of  Placement 1 (trainee focus)</a:t>
            </a:r>
            <a:endParaRPr sz="3700">
              <a:solidFill>
                <a:srgbClr val="000000"/>
              </a:solidFill>
            </a:endParaRPr>
          </a:p>
          <a:p>
            <a:pPr indent="0" lvl="0" marL="0" rtl="0" algn="l">
              <a:lnSpc>
                <a:spcPct val="200000"/>
              </a:lnSpc>
              <a:spcBef>
                <a:spcPts val="0"/>
              </a:spcBef>
              <a:spcAft>
                <a:spcPts val="0"/>
              </a:spcAft>
              <a:buNone/>
            </a:pPr>
            <a:r>
              <a:rPr lang="en-US" sz="3700">
                <a:solidFill>
                  <a:srgbClr val="000000"/>
                </a:solidFill>
              </a:rPr>
              <a:t>Review of  Placement 1 (mentor focus)</a:t>
            </a:r>
            <a:endParaRPr sz="3700">
              <a:solidFill>
                <a:srgbClr val="000000"/>
              </a:solidFill>
            </a:endParaRPr>
          </a:p>
          <a:p>
            <a:pPr indent="0" lvl="0" marL="0" rtl="0" algn="l">
              <a:lnSpc>
                <a:spcPct val="200000"/>
              </a:lnSpc>
              <a:spcBef>
                <a:spcPts val="0"/>
              </a:spcBef>
              <a:spcAft>
                <a:spcPts val="0"/>
              </a:spcAft>
              <a:buNone/>
            </a:pPr>
            <a:r>
              <a:rPr lang="en-US" sz="3700">
                <a:solidFill>
                  <a:srgbClr val="000000"/>
                </a:solidFill>
              </a:rPr>
              <a:t>Review of Placement 1 (tutor team focus)</a:t>
            </a:r>
            <a:endParaRPr sz="37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453485" y="99153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2. Trainee Focus</a:t>
            </a:r>
            <a:endParaRPr sz="6000">
              <a:latin typeface="Calibri"/>
              <a:ea typeface="Calibri"/>
              <a:cs typeface="Calibri"/>
              <a:sym typeface="Calibri"/>
            </a:endParaRPr>
          </a:p>
        </p:txBody>
      </p:sp>
      <p:sp>
        <p:nvSpPr>
          <p:cNvPr id="122" name="Google Shape;122;p23"/>
          <p:cNvSpPr txBox="1"/>
          <p:nvPr>
            <p:ph idx="1" type="body"/>
          </p:nvPr>
        </p:nvSpPr>
        <p:spPr>
          <a:xfrm>
            <a:off x="792009" y="2808675"/>
            <a:ext cx="11854500" cy="1912800"/>
          </a:xfrm>
          <a:prstGeom prst="rect">
            <a:avLst/>
          </a:prstGeom>
        </p:spPr>
        <p:txBody>
          <a:bodyPr anchorCtr="0" anchor="t" bIns="65000" lIns="130000" spcFirstLastPara="1" rIns="130000" wrap="square" tIns="65000">
            <a:noAutofit/>
          </a:bodyPr>
          <a:lstStyle/>
          <a:p>
            <a:pPr indent="-457200" lvl="0" marL="457200" rtl="0" algn="l">
              <a:lnSpc>
                <a:spcPct val="150000"/>
              </a:lnSpc>
              <a:spcBef>
                <a:spcPts val="0"/>
              </a:spcBef>
              <a:spcAft>
                <a:spcPts val="0"/>
              </a:spcAft>
              <a:buClr>
                <a:schemeClr val="dk1"/>
              </a:buClr>
              <a:buSzPts val="3600"/>
              <a:buChar char="●"/>
            </a:pPr>
            <a:r>
              <a:rPr lang="en-US" sz="3600">
                <a:solidFill>
                  <a:schemeClr val="dk1"/>
                </a:solidFill>
              </a:rPr>
              <a:t>8</a:t>
            </a:r>
            <a:r>
              <a:rPr lang="en-US" sz="3600">
                <a:solidFill>
                  <a:schemeClr val="dk1"/>
                </a:solidFill>
              </a:rPr>
              <a:t> enrolled in September (15 last year)</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No returners</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None on LOA (1 last year)</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0 withdrawals (same as last year)</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100% passed assignment 1 (same as last year)</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0 below standard in review 1 (same as last year)</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0 have secured their first post (1 last year)</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2. Trainee Focus (2)</a:t>
            </a:r>
            <a:endParaRPr sz="6000">
              <a:latin typeface="Calibri"/>
              <a:ea typeface="Calibri"/>
              <a:cs typeface="Calibri"/>
              <a:sym typeface="Calibri"/>
            </a:endParaRPr>
          </a:p>
        </p:txBody>
      </p:sp>
      <p:sp>
        <p:nvSpPr>
          <p:cNvPr id="129" name="Google Shape;129;p24"/>
          <p:cNvSpPr txBox="1"/>
          <p:nvPr>
            <p:ph idx="1" type="body"/>
          </p:nvPr>
        </p:nvSpPr>
        <p:spPr>
          <a:xfrm>
            <a:off x="649302" y="4681550"/>
            <a:ext cx="7716300" cy="1912800"/>
          </a:xfrm>
          <a:prstGeom prst="rect">
            <a:avLst/>
          </a:prstGeom>
        </p:spPr>
        <p:txBody>
          <a:bodyPr anchorCtr="0" anchor="t" bIns="65000" lIns="130000" spcFirstLastPara="1" rIns="130000" wrap="square" tIns="65000">
            <a:noAutofit/>
          </a:bodyPr>
          <a:lstStyle/>
          <a:p>
            <a:pPr indent="-457200" lvl="0" marL="457200" rtl="0" algn="l">
              <a:lnSpc>
                <a:spcPct val="150000"/>
              </a:lnSpc>
              <a:spcBef>
                <a:spcPts val="0"/>
              </a:spcBef>
              <a:spcAft>
                <a:spcPts val="0"/>
              </a:spcAft>
              <a:buClr>
                <a:schemeClr val="dk1"/>
              </a:buClr>
              <a:buSzPts val="3600"/>
              <a:buChar char="●"/>
            </a:pPr>
            <a:r>
              <a:rPr lang="en-US" sz="3600">
                <a:solidFill>
                  <a:schemeClr val="dk1"/>
                </a:solidFill>
              </a:rPr>
              <a:t>Comments from first visits</a:t>
            </a:r>
            <a:endParaRPr sz="3600">
              <a:solidFill>
                <a:schemeClr val="dk1"/>
              </a:solidFill>
            </a:endParaRPr>
          </a:p>
          <a:p>
            <a:pPr indent="-457200" lvl="0" marL="457200" rtl="0" algn="l">
              <a:lnSpc>
                <a:spcPct val="150000"/>
              </a:lnSpc>
              <a:spcBef>
                <a:spcPts val="0"/>
              </a:spcBef>
              <a:spcAft>
                <a:spcPts val="0"/>
              </a:spcAft>
              <a:buClr>
                <a:schemeClr val="dk1"/>
              </a:buClr>
              <a:buSzPts val="3600"/>
              <a:buChar char="●"/>
            </a:pPr>
            <a:r>
              <a:rPr lang="en-US" sz="3600">
                <a:solidFill>
                  <a:schemeClr val="dk1"/>
                </a:solidFill>
              </a:rPr>
              <a:t>Support available for placement 2</a:t>
            </a:r>
            <a:endParaRPr sz="3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sz="7800">
                <a:latin typeface="Calibri"/>
                <a:ea typeface="Calibri"/>
                <a:cs typeface="Calibri"/>
                <a:sym typeface="Calibri"/>
              </a:rPr>
              <a:t>3. Mentor Focus-</a:t>
            </a:r>
            <a:r>
              <a:rPr lang="en-US">
                <a:latin typeface="Calibri"/>
                <a:ea typeface="Calibri"/>
                <a:cs typeface="Calibri"/>
                <a:sym typeface="Calibri"/>
              </a:rPr>
              <a:t> Reflection</a:t>
            </a:r>
            <a:endParaRPr b="0" sz="4800"/>
          </a:p>
        </p:txBody>
      </p:sp>
      <p:sp>
        <p:nvSpPr>
          <p:cNvPr id="136" name="Google Shape;136;p25"/>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spcBef>
                <a:spcPts val="0"/>
              </a:spcBef>
              <a:spcAft>
                <a:spcPts val="0"/>
              </a:spcAft>
              <a:buNone/>
            </a:pPr>
            <a:r>
              <a:t/>
            </a:r>
            <a:endParaRPr sz="1800">
              <a:solidFill>
                <a:srgbClr val="000000"/>
              </a:solidFill>
              <a:highlight>
                <a:srgbClr val="00FF00"/>
              </a:highlight>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sz="1800">
              <a:solidFill>
                <a:srgbClr val="000000"/>
              </a:solidFill>
              <a:highlight>
                <a:srgbClr val="00FF00"/>
              </a:highlight>
            </a:endParaRPr>
          </a:p>
          <a:p>
            <a:pPr indent="-457200" lvl="0" marL="457200" rtl="0" algn="l">
              <a:lnSpc>
                <a:spcPct val="200000"/>
              </a:lnSpc>
              <a:spcBef>
                <a:spcPts val="0"/>
              </a:spcBef>
              <a:spcAft>
                <a:spcPts val="0"/>
              </a:spcAft>
              <a:buClr>
                <a:srgbClr val="000000"/>
              </a:buClr>
              <a:buSzPts val="3600"/>
              <a:buFont typeface="Calibri"/>
              <a:buChar char="●"/>
            </a:pPr>
            <a:r>
              <a:rPr lang="en-US" sz="3600">
                <a:solidFill>
                  <a:srgbClr val="000000"/>
                </a:solidFill>
              </a:rPr>
              <a:t>Successes</a:t>
            </a:r>
            <a:endParaRPr sz="3600">
              <a:solidFill>
                <a:srgbClr val="000000"/>
              </a:solidFill>
            </a:endParaRPr>
          </a:p>
          <a:p>
            <a:pPr indent="-457200" lvl="0" marL="457200" rtl="0" algn="l">
              <a:lnSpc>
                <a:spcPct val="200000"/>
              </a:lnSpc>
              <a:spcBef>
                <a:spcPts val="0"/>
              </a:spcBef>
              <a:spcAft>
                <a:spcPts val="0"/>
              </a:spcAft>
              <a:buClr>
                <a:srgbClr val="000000"/>
              </a:buClr>
              <a:buSzPts val="3600"/>
              <a:buChar char="●"/>
            </a:pPr>
            <a:r>
              <a:rPr lang="en-US" sz="3600">
                <a:solidFill>
                  <a:srgbClr val="000000"/>
                </a:solidFill>
              </a:rPr>
              <a:t>Challenges</a:t>
            </a:r>
            <a:endParaRPr sz="3600">
              <a:solidFill>
                <a:srgbClr val="000000"/>
              </a:solidFill>
            </a:endParaRPr>
          </a:p>
          <a:p>
            <a:pPr indent="-457200" lvl="0" marL="457200" rtl="0" algn="l">
              <a:lnSpc>
                <a:spcPct val="200000"/>
              </a:lnSpc>
              <a:spcBef>
                <a:spcPts val="0"/>
              </a:spcBef>
              <a:spcAft>
                <a:spcPts val="0"/>
              </a:spcAft>
              <a:buClr>
                <a:srgbClr val="000000"/>
              </a:buClr>
              <a:buSzPts val="3600"/>
              <a:buFont typeface="Calibri"/>
              <a:buChar char="●"/>
            </a:pPr>
            <a:r>
              <a:rPr lang="en-US" sz="3600">
                <a:solidFill>
                  <a:srgbClr val="000000"/>
                </a:solidFill>
              </a:rPr>
              <a:t>Mentor meetings and CCF provision - </a:t>
            </a:r>
            <a:r>
              <a:rPr lang="en-US" sz="3600" u="sng">
                <a:solidFill>
                  <a:schemeClr val="hlink"/>
                </a:solidFill>
                <a:hlinkClick r:id="rId3"/>
              </a:rPr>
              <a:t>one approach</a:t>
            </a:r>
            <a:endParaRPr sz="3600">
              <a:solidFill>
                <a:srgbClr val="000000"/>
              </a:solidFill>
            </a:endParaRPr>
          </a:p>
          <a:p>
            <a:pPr indent="-457200" lvl="0" marL="457200" rtl="0" algn="l">
              <a:lnSpc>
                <a:spcPct val="200000"/>
              </a:lnSpc>
              <a:spcBef>
                <a:spcPts val="0"/>
              </a:spcBef>
              <a:spcAft>
                <a:spcPts val="0"/>
              </a:spcAft>
              <a:buClr>
                <a:srgbClr val="000000"/>
              </a:buClr>
              <a:buSzPts val="3600"/>
              <a:buChar char="●"/>
            </a:pPr>
            <a:r>
              <a:rPr lang="en-US" sz="3600">
                <a:solidFill>
                  <a:srgbClr val="000000"/>
                </a:solidFill>
              </a:rPr>
              <a:t>Subject specific targets</a:t>
            </a:r>
            <a:endParaRPr sz="3600">
              <a:solidFill>
                <a:srgbClr val="000000"/>
              </a:solidFill>
            </a:endParaRPr>
          </a:p>
          <a:p>
            <a:pPr indent="0" lvl="0" marL="0" rtl="0" algn="l">
              <a:spcBef>
                <a:spcPts val="96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649698" y="813155"/>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sz="7800">
                <a:latin typeface="Calibri"/>
                <a:ea typeface="Calibri"/>
                <a:cs typeface="Calibri"/>
                <a:sym typeface="Calibri"/>
              </a:rPr>
              <a:t>3. Mentor Focus - </a:t>
            </a:r>
            <a:r>
              <a:rPr lang="en-US">
                <a:latin typeface="Calibri"/>
                <a:ea typeface="Calibri"/>
                <a:cs typeface="Calibri"/>
                <a:sym typeface="Calibri"/>
              </a:rPr>
              <a:t>Survey</a:t>
            </a:r>
            <a:endParaRPr b="0" sz="4800"/>
          </a:p>
        </p:txBody>
      </p:sp>
      <p:sp>
        <p:nvSpPr>
          <p:cNvPr id="143" name="Google Shape;143;p26"/>
          <p:cNvSpPr txBox="1"/>
          <p:nvPr>
            <p:ph idx="1" type="body"/>
          </p:nvPr>
        </p:nvSpPr>
        <p:spPr>
          <a:xfrm>
            <a:off x="649708" y="2755150"/>
            <a:ext cx="11301300" cy="1912800"/>
          </a:xfrm>
          <a:prstGeom prst="rect">
            <a:avLst/>
          </a:prstGeom>
        </p:spPr>
        <p:txBody>
          <a:bodyPr anchorCtr="0" anchor="t" bIns="65000" lIns="130000" spcFirstLastPara="1" rIns="130000" wrap="square" tIns="65000">
            <a:noAutofit/>
          </a:bodyPr>
          <a:lstStyle/>
          <a:p>
            <a:pPr indent="0" lvl="0" marL="0" rtl="0" algn="l">
              <a:lnSpc>
                <a:spcPct val="100000"/>
              </a:lnSpc>
              <a:spcBef>
                <a:spcPts val="0"/>
              </a:spcBef>
              <a:spcAft>
                <a:spcPts val="0"/>
              </a:spcAft>
              <a:buNone/>
            </a:pPr>
            <a:r>
              <a:rPr lang="en-US" sz="3600">
                <a:solidFill>
                  <a:srgbClr val="000000"/>
                </a:solidFill>
              </a:rPr>
              <a:t>Autumn Term Survey</a:t>
            </a:r>
            <a:endParaRPr sz="3600">
              <a:solidFill>
                <a:srgbClr val="000000"/>
              </a:solidFill>
            </a:endParaRPr>
          </a:p>
          <a:p>
            <a:pPr indent="0" lvl="0" marL="0" rtl="0" algn="l">
              <a:spcBef>
                <a:spcPts val="0"/>
              </a:spcBef>
              <a:spcAft>
                <a:spcPts val="0"/>
              </a:spcAft>
              <a:buNone/>
            </a:pPr>
            <a:r>
              <a:t/>
            </a:r>
            <a:endParaRPr b="1" sz="2300">
              <a:solidFill>
                <a:srgbClr val="000000"/>
              </a:solidFill>
            </a:endParaRPr>
          </a:p>
          <a:p>
            <a:pPr indent="0" lvl="0" marL="0" rtl="0" algn="l">
              <a:spcBef>
                <a:spcPts val="0"/>
              </a:spcBef>
              <a:spcAft>
                <a:spcPts val="0"/>
              </a:spcAft>
              <a:buNone/>
            </a:pPr>
            <a:r>
              <a:rPr b="1" lang="en-US" sz="2500">
                <a:solidFill>
                  <a:srgbClr val="000000"/>
                </a:solidFill>
              </a:rPr>
              <a:t>Mentor support:</a:t>
            </a:r>
            <a:endParaRPr b="1" sz="2500">
              <a:solidFill>
                <a:srgbClr val="000000"/>
              </a:solidFill>
            </a:endParaRPr>
          </a:p>
          <a:p>
            <a:pPr indent="0" lvl="0" marL="0" rtl="0" algn="l">
              <a:spcBef>
                <a:spcPts val="0"/>
              </a:spcBef>
              <a:spcAft>
                <a:spcPts val="0"/>
              </a:spcAft>
              <a:buNone/>
            </a:pPr>
            <a:r>
              <a:t/>
            </a:r>
            <a:endParaRPr b="1" sz="2500">
              <a:solidFill>
                <a:srgbClr val="000000"/>
              </a:solidFill>
            </a:endParaRPr>
          </a:p>
          <a:p>
            <a:pPr indent="0" lvl="0" marL="0" rtl="0" algn="l">
              <a:spcBef>
                <a:spcPts val="0"/>
              </a:spcBef>
              <a:spcAft>
                <a:spcPts val="0"/>
              </a:spcAft>
              <a:buNone/>
            </a:pPr>
            <a:r>
              <a:rPr lang="en-US" sz="2700">
                <a:solidFill>
                  <a:srgbClr val="000000"/>
                </a:solidFill>
              </a:rPr>
              <a:t>To what extent did feedback from subject mentors and host teachers help you to develop as a teacher and grow in you understanding and application of key CCF areas (1,4,7)</a:t>
            </a:r>
            <a:endParaRPr sz="2700">
              <a:solidFill>
                <a:srgbClr val="000000"/>
              </a:solidFill>
            </a:endParaRPr>
          </a:p>
          <a:p>
            <a:pPr indent="0" lvl="0" marL="0" rtl="0" algn="l">
              <a:spcBef>
                <a:spcPts val="0"/>
              </a:spcBef>
              <a:spcAft>
                <a:spcPts val="0"/>
              </a:spcAft>
              <a:buNone/>
            </a:pPr>
            <a:r>
              <a:rPr b="1" lang="en-US" sz="2700">
                <a:solidFill>
                  <a:srgbClr val="000000"/>
                </a:solidFill>
              </a:rPr>
              <a:t>Excellent: </a:t>
            </a:r>
            <a:r>
              <a:rPr lang="en-US" sz="2700">
                <a:solidFill>
                  <a:srgbClr val="000000"/>
                </a:solidFill>
              </a:rPr>
              <a:t>83.1%, </a:t>
            </a:r>
            <a:r>
              <a:rPr b="1" lang="en-US" sz="2700">
                <a:solidFill>
                  <a:srgbClr val="000000"/>
                </a:solidFill>
              </a:rPr>
              <a:t>Good: </a:t>
            </a:r>
            <a:r>
              <a:rPr lang="en-US" sz="2700">
                <a:solidFill>
                  <a:srgbClr val="000000"/>
                </a:solidFill>
              </a:rPr>
              <a:t>15.5% </a:t>
            </a:r>
            <a:r>
              <a:rPr b="1" lang="en-US" sz="2700">
                <a:solidFill>
                  <a:srgbClr val="000000"/>
                </a:solidFill>
                <a:highlight>
                  <a:srgbClr val="00FF00"/>
                </a:highlight>
              </a:rPr>
              <a:t>Total E+G:  98.6% </a:t>
            </a:r>
            <a:r>
              <a:rPr b="1" lang="en-US" sz="2700">
                <a:solidFill>
                  <a:srgbClr val="000000"/>
                </a:solidFill>
              </a:rPr>
              <a:t>Satisfactory</a:t>
            </a:r>
            <a:r>
              <a:rPr lang="en-US" sz="2700">
                <a:solidFill>
                  <a:srgbClr val="000000"/>
                </a:solidFill>
              </a:rPr>
              <a:t>: 1.4% </a:t>
            </a:r>
            <a:r>
              <a:rPr b="1" lang="en-US" sz="2700">
                <a:solidFill>
                  <a:srgbClr val="000000"/>
                </a:solidFill>
              </a:rPr>
              <a:t>Poor:</a:t>
            </a:r>
            <a:r>
              <a:rPr lang="en-US" sz="2700">
                <a:solidFill>
                  <a:srgbClr val="000000"/>
                </a:solidFill>
              </a:rPr>
              <a:t> 0% </a:t>
            </a:r>
            <a:r>
              <a:rPr lang="en-US" sz="2700">
                <a:solidFill>
                  <a:srgbClr val="000000"/>
                </a:solidFill>
                <a:highlight>
                  <a:srgbClr val="00FF00"/>
                </a:highlight>
              </a:rPr>
              <a:t>(</a:t>
            </a:r>
            <a:r>
              <a:rPr lang="en-US" sz="2700">
                <a:solidFill>
                  <a:srgbClr val="000000"/>
                </a:solidFill>
                <a:highlight>
                  <a:srgbClr val="00FF00"/>
                </a:highlight>
              </a:rPr>
              <a:t>N=71)</a:t>
            </a:r>
            <a:endParaRPr sz="2700">
              <a:solidFill>
                <a:srgbClr val="000000"/>
              </a:solidFill>
              <a:highlight>
                <a:srgbClr val="00FF00"/>
              </a:highlight>
            </a:endParaRPr>
          </a:p>
          <a:p>
            <a:pPr indent="0" lvl="0" marL="0" rtl="0" algn="l">
              <a:spcBef>
                <a:spcPts val="0"/>
              </a:spcBef>
              <a:spcAft>
                <a:spcPts val="0"/>
              </a:spcAft>
              <a:buNone/>
            </a:pPr>
            <a:r>
              <a:t/>
            </a:r>
            <a:endParaRPr sz="2700">
              <a:solidFill>
                <a:srgbClr val="000000"/>
              </a:solidFill>
              <a:highlight>
                <a:srgbClr val="00FF00"/>
              </a:highlight>
            </a:endParaRPr>
          </a:p>
          <a:p>
            <a:pPr indent="0" lvl="0" marL="0" rtl="0" algn="l">
              <a:spcBef>
                <a:spcPts val="0"/>
              </a:spcBef>
              <a:spcAft>
                <a:spcPts val="0"/>
              </a:spcAft>
              <a:buNone/>
            </a:pPr>
            <a:r>
              <a:t/>
            </a:r>
            <a:endParaRPr sz="2700">
              <a:solidFill>
                <a:srgbClr val="000000"/>
              </a:solidFill>
              <a:highlight>
                <a:srgbClr val="00FF00"/>
              </a:highlight>
            </a:endParaRPr>
          </a:p>
          <a:p>
            <a:pPr indent="0" lvl="0" marL="0" rtl="0" algn="l">
              <a:spcBef>
                <a:spcPts val="0"/>
              </a:spcBef>
              <a:spcAft>
                <a:spcPts val="0"/>
              </a:spcAft>
              <a:buNone/>
            </a:pPr>
            <a:r>
              <a:rPr lang="en-US" sz="2700">
                <a:solidFill>
                  <a:srgbClr val="000000"/>
                </a:solidFill>
              </a:rPr>
              <a:t> Support, discussion and feedback from your subject mentor:</a:t>
            </a:r>
            <a:endParaRPr sz="2700">
              <a:solidFill>
                <a:srgbClr val="000000"/>
              </a:solidFill>
            </a:endParaRPr>
          </a:p>
          <a:p>
            <a:pPr indent="0" lvl="0" marL="0" rtl="0" algn="l">
              <a:spcBef>
                <a:spcPts val="0"/>
              </a:spcBef>
              <a:spcAft>
                <a:spcPts val="0"/>
              </a:spcAft>
              <a:buNone/>
            </a:pPr>
            <a:r>
              <a:rPr b="1" lang="en-US" sz="2700">
                <a:solidFill>
                  <a:srgbClr val="000000"/>
                </a:solidFill>
              </a:rPr>
              <a:t>Excellent: </a:t>
            </a:r>
            <a:r>
              <a:rPr lang="en-US" sz="2700">
                <a:solidFill>
                  <a:srgbClr val="000000"/>
                </a:solidFill>
              </a:rPr>
              <a:t>74.6% </a:t>
            </a:r>
            <a:r>
              <a:rPr b="1" lang="en-US" sz="2700">
                <a:solidFill>
                  <a:srgbClr val="000000"/>
                </a:solidFill>
              </a:rPr>
              <a:t>Good: </a:t>
            </a:r>
            <a:r>
              <a:rPr lang="en-US" sz="2700">
                <a:solidFill>
                  <a:srgbClr val="000000"/>
                </a:solidFill>
              </a:rPr>
              <a:t>23.9% </a:t>
            </a:r>
            <a:r>
              <a:rPr b="1" lang="en-US" sz="2700">
                <a:solidFill>
                  <a:srgbClr val="000000"/>
                </a:solidFill>
                <a:highlight>
                  <a:srgbClr val="00FF00"/>
                </a:highlight>
              </a:rPr>
              <a:t>Total E+G: 98.5% </a:t>
            </a:r>
            <a:r>
              <a:rPr b="1" lang="en-US" sz="2700">
                <a:solidFill>
                  <a:srgbClr val="000000"/>
                </a:solidFill>
              </a:rPr>
              <a:t>Satisfactory</a:t>
            </a:r>
            <a:r>
              <a:rPr lang="en-US" sz="2700">
                <a:solidFill>
                  <a:srgbClr val="000000"/>
                </a:solidFill>
              </a:rPr>
              <a:t>: 1.4% </a:t>
            </a:r>
            <a:r>
              <a:rPr b="1" lang="en-US" sz="2700">
                <a:solidFill>
                  <a:srgbClr val="000000"/>
                </a:solidFill>
              </a:rPr>
              <a:t>Poor:</a:t>
            </a:r>
            <a:r>
              <a:rPr lang="en-US" sz="2700">
                <a:solidFill>
                  <a:srgbClr val="000000"/>
                </a:solidFill>
              </a:rPr>
              <a:t> 0% (</a:t>
            </a:r>
            <a:r>
              <a:rPr lang="en-US" sz="2700">
                <a:solidFill>
                  <a:srgbClr val="000000"/>
                </a:solidFill>
                <a:highlight>
                  <a:srgbClr val="00FF00"/>
                </a:highlight>
              </a:rPr>
              <a:t>N=71)</a:t>
            </a:r>
            <a:endParaRPr sz="2700">
              <a:solidFill>
                <a:srgbClr val="000000"/>
              </a:solidFill>
              <a:highlight>
                <a:srgbClr val="00FF00"/>
              </a:highlight>
            </a:endParaRPr>
          </a:p>
          <a:p>
            <a:pPr indent="0" lvl="0" marL="0" rtl="0" algn="l">
              <a:lnSpc>
                <a:spcPct val="200000"/>
              </a:lnSpc>
              <a:spcBef>
                <a:spcPts val="0"/>
              </a:spcBef>
              <a:spcAft>
                <a:spcPts val="0"/>
              </a:spcAft>
              <a:buNone/>
            </a:pPr>
            <a:r>
              <a:t/>
            </a:r>
            <a:endParaRPr sz="3600">
              <a:solidFill>
                <a:schemeClr val="dk1"/>
              </a:solidFill>
            </a:endParaRPr>
          </a:p>
          <a:p>
            <a:pPr indent="0" lvl="0" marL="0" rtl="0" algn="l">
              <a:spcBef>
                <a:spcPts val="96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l">
              <a:spcBef>
                <a:spcPts val="0"/>
              </a:spcBef>
              <a:spcAft>
                <a:spcPts val="0"/>
              </a:spcAft>
              <a:buNone/>
            </a:pPr>
            <a:r>
              <a:rPr lang="en-US">
                <a:latin typeface="Calibri"/>
                <a:ea typeface="Calibri"/>
                <a:cs typeface="Calibri"/>
                <a:sym typeface="Calibri"/>
              </a:rPr>
              <a:t>4</a:t>
            </a:r>
            <a:r>
              <a:rPr lang="en-US">
                <a:latin typeface="Calibri"/>
                <a:ea typeface="Calibri"/>
                <a:cs typeface="Calibri"/>
                <a:sym typeface="Calibri"/>
              </a:rPr>
              <a:t>. Tutor Team Focus</a:t>
            </a:r>
            <a:endParaRPr sz="6000">
              <a:latin typeface="Calibri"/>
              <a:ea typeface="Calibri"/>
              <a:cs typeface="Calibri"/>
              <a:sym typeface="Calibri"/>
            </a:endParaRPr>
          </a:p>
        </p:txBody>
      </p:sp>
      <p:sp>
        <p:nvSpPr>
          <p:cNvPr id="150" name="Google Shape;150;p27"/>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457200" lvl="0" marL="457200" rtl="0" algn="l">
              <a:lnSpc>
                <a:spcPct val="150000"/>
              </a:lnSpc>
              <a:spcBef>
                <a:spcPts val="0"/>
              </a:spcBef>
              <a:spcAft>
                <a:spcPts val="0"/>
              </a:spcAft>
              <a:buClr>
                <a:schemeClr val="dk1"/>
              </a:buClr>
              <a:buSzPts val="3600"/>
              <a:buChar char="●"/>
            </a:pPr>
            <a:r>
              <a:rPr lang="en-US" sz="3600" u="sng">
                <a:solidFill>
                  <a:schemeClr val="hlink"/>
                </a:solidFill>
                <a:hlinkClick r:id="rId3"/>
              </a:rPr>
              <a:t>Action Plan</a:t>
            </a:r>
            <a:endParaRPr sz="3600"/>
          </a:p>
          <a:p>
            <a:pPr indent="-457200" lvl="4" marL="2286000" rtl="0" algn="l">
              <a:lnSpc>
                <a:spcPct val="100000"/>
              </a:lnSpc>
              <a:spcBef>
                <a:spcPts val="0"/>
              </a:spcBef>
              <a:spcAft>
                <a:spcPts val="0"/>
              </a:spcAft>
              <a:buSzPts val="3600"/>
              <a:buChar char="○"/>
            </a:pPr>
            <a:r>
              <a:rPr lang="en-US" sz="3600" u="sng">
                <a:solidFill>
                  <a:schemeClr val="hlink"/>
                </a:solidFill>
                <a:hlinkClick r:id="rId4"/>
              </a:rPr>
              <a:t>CCF 2 Reading list work</a:t>
            </a:r>
            <a:endParaRPr sz="3600"/>
          </a:p>
          <a:p>
            <a:pPr indent="-457200" lvl="4" marL="2286000" rtl="0" algn="l">
              <a:lnSpc>
                <a:spcPct val="100000"/>
              </a:lnSpc>
              <a:spcBef>
                <a:spcPts val="0"/>
              </a:spcBef>
              <a:spcAft>
                <a:spcPts val="0"/>
              </a:spcAft>
              <a:buSzPts val="3600"/>
              <a:buChar char="○"/>
            </a:pPr>
            <a:r>
              <a:rPr lang="en-US" sz="3600" u="sng">
                <a:solidFill>
                  <a:schemeClr val="hlink"/>
                </a:solidFill>
                <a:hlinkClick r:id="rId5"/>
              </a:rPr>
              <a:t>Recruitment work</a:t>
            </a:r>
            <a:endParaRPr sz="3600"/>
          </a:p>
          <a:p>
            <a:pPr indent="-457200" lvl="4" marL="2286000" rtl="0" algn="l">
              <a:lnSpc>
                <a:spcPct val="100000"/>
              </a:lnSpc>
              <a:spcBef>
                <a:spcPts val="0"/>
              </a:spcBef>
              <a:spcAft>
                <a:spcPts val="0"/>
              </a:spcAft>
              <a:buSzPts val="3600"/>
              <a:buChar char="○"/>
            </a:pPr>
            <a:r>
              <a:rPr lang="en-US" sz="3600"/>
              <a:t>Embedding of CCF</a:t>
            </a:r>
            <a:endParaRPr sz="3600"/>
          </a:p>
          <a:p>
            <a:pPr indent="0" lvl="0" marL="2286000" rtl="0" algn="l">
              <a:lnSpc>
                <a:spcPct val="100000"/>
              </a:lnSpc>
              <a:spcBef>
                <a:spcPts val="0"/>
              </a:spcBef>
              <a:spcAft>
                <a:spcPts val="0"/>
              </a:spcAft>
              <a:buNone/>
            </a:pPr>
            <a:r>
              <a:t/>
            </a:r>
            <a:endParaRPr sz="3600"/>
          </a:p>
          <a:p>
            <a:pPr indent="-457200" lvl="0" marL="457200" rtl="0" algn="l">
              <a:lnSpc>
                <a:spcPct val="150000"/>
              </a:lnSpc>
              <a:spcBef>
                <a:spcPts val="0"/>
              </a:spcBef>
              <a:spcAft>
                <a:spcPts val="0"/>
              </a:spcAft>
              <a:buSzPts val="3600"/>
              <a:buChar char="●"/>
            </a:pPr>
            <a:r>
              <a:rPr lang="en-US" sz="3600" u="sng">
                <a:solidFill>
                  <a:schemeClr val="hlink"/>
                </a:solidFill>
                <a:hlinkClick r:id="rId6"/>
              </a:rPr>
              <a:t>Trainee CCF Audit</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649685" y="3238980"/>
            <a:ext cx="11694300" cy="1626000"/>
          </a:xfrm>
          <a:prstGeom prst="rect">
            <a:avLst/>
          </a:prstGeom>
        </p:spPr>
        <p:txBody>
          <a:bodyPr anchorCtr="0" anchor="ctr" bIns="65000" lIns="130000" spcFirstLastPara="1" rIns="130000" wrap="square" tIns="65000">
            <a:noAutofit/>
          </a:bodyPr>
          <a:lstStyle/>
          <a:p>
            <a:pPr indent="0" lvl="0" marL="0" rtl="0" algn="ctr">
              <a:spcBef>
                <a:spcPts val="0"/>
              </a:spcBef>
              <a:spcAft>
                <a:spcPts val="0"/>
              </a:spcAft>
              <a:buNone/>
            </a:pPr>
            <a:r>
              <a:rPr lang="en-US" sz="8600">
                <a:latin typeface="Calibri"/>
                <a:ea typeface="Calibri"/>
                <a:cs typeface="Calibri"/>
                <a:sym typeface="Calibri"/>
              </a:rPr>
              <a:t>Course Development</a:t>
            </a:r>
            <a:endParaRPr sz="4800">
              <a:latin typeface="Calibri"/>
              <a:ea typeface="Calibri"/>
              <a:cs typeface="Calibri"/>
              <a:sym typeface="Calibri"/>
            </a:endParaRPr>
          </a:p>
        </p:txBody>
      </p:sp>
      <p:sp>
        <p:nvSpPr>
          <p:cNvPr id="157" name="Google Shape;157;p28"/>
          <p:cNvSpPr txBox="1"/>
          <p:nvPr>
            <p:ph idx="1" type="body"/>
          </p:nvPr>
        </p:nvSpPr>
        <p:spPr>
          <a:xfrm>
            <a:off x="649288" y="4681538"/>
            <a:ext cx="6789600" cy="1912800"/>
          </a:xfrm>
          <a:prstGeom prst="rect">
            <a:avLst/>
          </a:prstGeom>
        </p:spPr>
        <p:txBody>
          <a:bodyPr anchorCtr="0" anchor="t" bIns="65000" lIns="130000" spcFirstLastPara="1" rIns="130000" wrap="square" tIns="65000">
            <a:noAutofit/>
          </a:bodyPr>
          <a:lstStyle/>
          <a:p>
            <a:pPr indent="0" lvl="0" marL="0" rtl="0" algn="l">
              <a:lnSpc>
                <a:spcPct val="200000"/>
              </a:lnSpc>
              <a:spcBef>
                <a:spcPts val="0"/>
              </a:spcBef>
              <a:spcAft>
                <a:spcPts val="0"/>
              </a:spcAft>
              <a:buNone/>
            </a:pPr>
            <a:r>
              <a:rPr lang="en-US" sz="3700">
                <a:solidFill>
                  <a:srgbClr val="000000"/>
                </a:solidFill>
              </a:rPr>
              <a:t>Non-statutory guidance</a:t>
            </a:r>
            <a:endParaRPr sz="3700">
              <a:solidFill>
                <a:srgbClr val="000000"/>
              </a:solidFill>
            </a:endParaRPr>
          </a:p>
          <a:p>
            <a:pPr indent="0" lvl="0" marL="0" rtl="0" algn="l">
              <a:lnSpc>
                <a:spcPct val="200000"/>
              </a:lnSpc>
              <a:spcBef>
                <a:spcPts val="0"/>
              </a:spcBef>
              <a:spcAft>
                <a:spcPts val="0"/>
              </a:spcAft>
              <a:buNone/>
            </a:pPr>
            <a:r>
              <a:rPr lang="en-US" sz="3700">
                <a:solidFill>
                  <a:srgbClr val="000000"/>
                </a:solidFill>
              </a:rPr>
              <a:t>CCF 2 reading</a:t>
            </a:r>
            <a:endParaRPr sz="37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